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0"/>
  </p:notesMasterIdLst>
  <p:handoutMasterIdLst>
    <p:handoutMasterId r:id="rId71"/>
  </p:handoutMasterIdLst>
  <p:sldIdLst>
    <p:sldId id="346" r:id="rId2"/>
    <p:sldId id="486" r:id="rId3"/>
    <p:sldId id="487" r:id="rId4"/>
    <p:sldId id="503" r:id="rId5"/>
    <p:sldId id="470" r:id="rId6"/>
    <p:sldId id="468" r:id="rId7"/>
    <p:sldId id="471" r:id="rId8"/>
    <p:sldId id="481" r:id="rId9"/>
    <p:sldId id="473" r:id="rId10"/>
    <p:sldId id="475" r:id="rId11"/>
    <p:sldId id="474" r:id="rId12"/>
    <p:sldId id="476" r:id="rId13"/>
    <p:sldId id="478" r:id="rId14"/>
    <p:sldId id="479" r:id="rId15"/>
    <p:sldId id="480" r:id="rId16"/>
    <p:sldId id="489" r:id="rId17"/>
    <p:sldId id="414" r:id="rId18"/>
    <p:sldId id="415" r:id="rId19"/>
    <p:sldId id="416" r:id="rId20"/>
    <p:sldId id="417" r:id="rId21"/>
    <p:sldId id="418" r:id="rId22"/>
    <p:sldId id="460" r:id="rId23"/>
    <p:sldId id="461" r:id="rId24"/>
    <p:sldId id="421" r:id="rId25"/>
    <p:sldId id="422" r:id="rId26"/>
    <p:sldId id="482" r:id="rId27"/>
    <p:sldId id="424" r:id="rId28"/>
    <p:sldId id="462" r:id="rId29"/>
    <p:sldId id="504" r:id="rId30"/>
    <p:sldId id="426" r:id="rId31"/>
    <p:sldId id="427" r:id="rId32"/>
    <p:sldId id="428" r:id="rId33"/>
    <p:sldId id="429" r:id="rId34"/>
    <p:sldId id="430" r:id="rId35"/>
    <p:sldId id="431" r:id="rId36"/>
    <p:sldId id="432" r:id="rId37"/>
    <p:sldId id="433" r:id="rId38"/>
    <p:sldId id="434" r:id="rId39"/>
    <p:sldId id="435" r:id="rId40"/>
    <p:sldId id="436" r:id="rId41"/>
    <p:sldId id="437" r:id="rId42"/>
    <p:sldId id="441" r:id="rId43"/>
    <p:sldId id="443" r:id="rId44"/>
    <p:sldId id="483" r:id="rId45"/>
    <p:sldId id="445" r:id="rId46"/>
    <p:sldId id="446" r:id="rId47"/>
    <p:sldId id="447" r:id="rId48"/>
    <p:sldId id="448" r:id="rId49"/>
    <p:sldId id="450" r:id="rId50"/>
    <p:sldId id="451" r:id="rId51"/>
    <p:sldId id="464" r:id="rId52"/>
    <p:sldId id="452" r:id="rId53"/>
    <p:sldId id="453" r:id="rId54"/>
    <p:sldId id="484" r:id="rId55"/>
    <p:sldId id="490" r:id="rId56"/>
    <p:sldId id="502" r:id="rId57"/>
    <p:sldId id="491" r:id="rId58"/>
    <p:sldId id="492" r:id="rId59"/>
    <p:sldId id="493" r:id="rId60"/>
    <p:sldId id="494" r:id="rId61"/>
    <p:sldId id="495" r:id="rId62"/>
    <p:sldId id="496" r:id="rId63"/>
    <p:sldId id="497" r:id="rId64"/>
    <p:sldId id="498" r:id="rId65"/>
    <p:sldId id="499" r:id="rId66"/>
    <p:sldId id="500" r:id="rId67"/>
    <p:sldId id="501" r:id="rId68"/>
    <p:sldId id="485" r:id="rId69"/>
  </p:sldIdLst>
  <p:sldSz cx="9144000" cy="6858000" type="screen4x3"/>
  <p:notesSz cx="9928225" cy="6797675"/>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A036B5F7-4D72-47BB-87D2-A66C2CFF3258}">
          <p14:sldIdLst>
            <p14:sldId id="346"/>
            <p14:sldId id="486"/>
            <p14:sldId id="487"/>
            <p14:sldId id="503"/>
          </p14:sldIdLst>
        </p14:section>
        <p14:section name="OvS" id="{42706BD3-7337-47E7-AFA3-475068B8D4B7}">
          <p14:sldIdLst>
            <p14:sldId id="470"/>
            <p14:sldId id="468"/>
            <p14:sldId id="471"/>
            <p14:sldId id="481"/>
            <p14:sldId id="473"/>
            <p14:sldId id="475"/>
            <p14:sldId id="474"/>
            <p14:sldId id="476"/>
            <p14:sldId id="478"/>
            <p14:sldId id="479"/>
            <p14:sldId id="480"/>
            <p14:sldId id="489"/>
            <p14:sldId id="414"/>
            <p14:sldId id="415"/>
            <p14:sldId id="416"/>
            <p14:sldId id="417"/>
            <p14:sldId id="418"/>
            <p14:sldId id="460"/>
            <p14:sldId id="461"/>
            <p14:sldId id="421"/>
            <p14:sldId id="422"/>
          </p14:sldIdLst>
        </p14:section>
        <p14:section name="KVM" id="{5B904AED-53A4-4866-B15E-9809A90B0026}">
          <p14:sldIdLst>
            <p14:sldId id="482"/>
            <p14:sldId id="424"/>
            <p14:sldId id="462"/>
            <p14:sldId id="504"/>
            <p14:sldId id="426"/>
            <p14:sldId id="427"/>
            <p14:sldId id="428"/>
            <p14:sldId id="429"/>
            <p14:sldId id="430"/>
            <p14:sldId id="431"/>
            <p14:sldId id="432"/>
            <p14:sldId id="433"/>
            <p14:sldId id="434"/>
            <p14:sldId id="435"/>
            <p14:sldId id="436"/>
            <p14:sldId id="437"/>
            <p14:sldId id="441"/>
            <p14:sldId id="443"/>
          </p14:sldIdLst>
        </p14:section>
        <p14:section name="Docker 설치" id="{F462B1B6-7873-4F3F-B112-B0C187FEE8AC}">
          <p14:sldIdLst>
            <p14:sldId id="483"/>
            <p14:sldId id="445"/>
            <p14:sldId id="446"/>
            <p14:sldId id="447"/>
            <p14:sldId id="448"/>
            <p14:sldId id="450"/>
            <p14:sldId id="451"/>
            <p14:sldId id="464"/>
            <p14:sldId id="452"/>
            <p14:sldId id="453"/>
            <p14:sldId id="484"/>
            <p14:sldId id="490"/>
            <p14:sldId id="502"/>
            <p14:sldId id="491"/>
            <p14:sldId id="492"/>
            <p14:sldId id="493"/>
            <p14:sldId id="494"/>
            <p14:sldId id="495"/>
            <p14:sldId id="496"/>
            <p14:sldId id="497"/>
            <p14:sldId id="498"/>
            <p14:sldId id="499"/>
            <p14:sldId id="500"/>
            <p14:sldId id="501"/>
            <p14:sldId id="485"/>
          </p14:sldIdLst>
        </p14:section>
      </p14:sectionLst>
    </p:ex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보통 스타일 2 - 강조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보통 스타일 2 - 강조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55" autoAdjust="0"/>
    <p:restoredTop sz="94660"/>
  </p:normalViewPr>
  <p:slideViewPr>
    <p:cSldViewPr snapToGrid="0">
      <p:cViewPr varScale="1">
        <p:scale>
          <a:sx n="111" d="100"/>
          <a:sy n="111" d="100"/>
        </p:scale>
        <p:origin x="1734"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1" y="0"/>
            <a:ext cx="4302231" cy="341064"/>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5623698" y="0"/>
            <a:ext cx="4302231" cy="341064"/>
          </a:xfrm>
          <a:prstGeom prst="rect">
            <a:avLst/>
          </a:prstGeom>
        </p:spPr>
        <p:txBody>
          <a:bodyPr vert="horz" lIns="91440" tIns="45720" rIns="91440" bIns="45720" rtlCol="0"/>
          <a:lstStyle>
            <a:lvl1pPr algn="r">
              <a:defRPr sz="1200"/>
            </a:lvl1pPr>
          </a:lstStyle>
          <a:p>
            <a:fld id="{DD6FC548-B2F7-4CEC-A79F-79F160643487}" type="datetimeFigureOut">
              <a:rPr lang="ko-KR" altLang="en-US" smtClean="0"/>
              <a:t>2018-04-26</a:t>
            </a:fld>
            <a:endParaRPr lang="ko-KR" altLang="en-US"/>
          </a:p>
        </p:txBody>
      </p:sp>
      <p:sp>
        <p:nvSpPr>
          <p:cNvPr id="4" name="바닥글 개체 틀 3"/>
          <p:cNvSpPr>
            <a:spLocks noGrp="1"/>
          </p:cNvSpPr>
          <p:nvPr>
            <p:ph type="ftr" sz="quarter" idx="2"/>
          </p:nvPr>
        </p:nvSpPr>
        <p:spPr>
          <a:xfrm>
            <a:off x="1" y="6456612"/>
            <a:ext cx="4302231" cy="341063"/>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5623698" y="6456612"/>
            <a:ext cx="4302231" cy="341063"/>
          </a:xfrm>
          <a:prstGeom prst="rect">
            <a:avLst/>
          </a:prstGeom>
        </p:spPr>
        <p:txBody>
          <a:bodyPr vert="horz" lIns="91440" tIns="45720" rIns="91440" bIns="45720" rtlCol="0" anchor="b"/>
          <a:lstStyle>
            <a:lvl1pPr algn="r">
              <a:defRPr sz="1200"/>
            </a:lvl1pPr>
          </a:lstStyle>
          <a:p>
            <a:fld id="{19D4C662-FFF4-48C4-ABC0-A8809186A75B}" type="slidenum">
              <a:rPr lang="ko-KR" altLang="en-US" smtClean="0"/>
              <a:t>‹#›</a:t>
            </a:fld>
            <a:endParaRPr lang="ko-KR" altLang="en-US"/>
          </a:p>
        </p:txBody>
      </p:sp>
    </p:spTree>
    <p:extLst>
      <p:ext uri="{BB962C8B-B14F-4D97-AF65-F5344CB8AC3E}">
        <p14:creationId xmlns:p14="http://schemas.microsoft.com/office/powerpoint/2010/main" val="11088547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1" y="0"/>
            <a:ext cx="4302231" cy="341064"/>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5623698" y="0"/>
            <a:ext cx="4302231" cy="341064"/>
          </a:xfrm>
          <a:prstGeom prst="rect">
            <a:avLst/>
          </a:prstGeom>
        </p:spPr>
        <p:txBody>
          <a:bodyPr vert="horz" lIns="91440" tIns="45720" rIns="91440" bIns="45720" rtlCol="0"/>
          <a:lstStyle>
            <a:lvl1pPr algn="r">
              <a:defRPr sz="1200"/>
            </a:lvl1pPr>
          </a:lstStyle>
          <a:p>
            <a:fld id="{CDC738D1-0459-43F7-A464-21C284E4E74D}" type="datetimeFigureOut">
              <a:rPr lang="ko-KR" altLang="en-US" smtClean="0"/>
              <a:t>2018-04-26</a:t>
            </a:fld>
            <a:endParaRPr lang="ko-KR" altLang="en-US"/>
          </a:p>
        </p:txBody>
      </p:sp>
      <p:sp>
        <p:nvSpPr>
          <p:cNvPr id="4" name="슬라이드 이미지 개체 틀 3"/>
          <p:cNvSpPr>
            <a:spLocks noGrp="1" noRot="1" noChangeAspect="1"/>
          </p:cNvSpPr>
          <p:nvPr>
            <p:ph type="sldImg" idx="2"/>
          </p:nvPr>
        </p:nvSpPr>
        <p:spPr>
          <a:xfrm>
            <a:off x="3435350" y="849313"/>
            <a:ext cx="3057525" cy="2293937"/>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992823" y="3271381"/>
            <a:ext cx="7942580" cy="2676585"/>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1" y="6456612"/>
            <a:ext cx="4302231" cy="341063"/>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5623698" y="6456612"/>
            <a:ext cx="4302231" cy="341063"/>
          </a:xfrm>
          <a:prstGeom prst="rect">
            <a:avLst/>
          </a:prstGeom>
        </p:spPr>
        <p:txBody>
          <a:bodyPr vert="horz" lIns="91440" tIns="45720" rIns="91440" bIns="45720" rtlCol="0" anchor="b"/>
          <a:lstStyle>
            <a:lvl1pPr algn="r">
              <a:defRPr sz="1200"/>
            </a:lvl1pPr>
          </a:lstStyle>
          <a:p>
            <a:fld id="{6BD2332D-E44B-4916-A01F-12B6293272AD}" type="slidenum">
              <a:rPr lang="ko-KR" altLang="en-US" smtClean="0"/>
              <a:t>‹#›</a:t>
            </a:fld>
            <a:endParaRPr lang="ko-KR" altLang="en-US"/>
          </a:p>
        </p:txBody>
      </p:sp>
    </p:spTree>
    <p:extLst>
      <p:ext uri="{BB962C8B-B14F-4D97-AF65-F5344CB8AC3E}">
        <p14:creationId xmlns:p14="http://schemas.microsoft.com/office/powerpoint/2010/main" val="2151819888"/>
      </p:ext>
    </p:extLst>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12321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847532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136999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1998205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2063336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081098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4348303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8427638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048253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78440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027531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786289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4399758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2433328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4908755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7226322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2340778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7467934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5829309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308927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317052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384997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408841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1901609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5644727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5366873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7203733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7995846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0486138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2235048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836187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391843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023089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1043279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66184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5663406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6973402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9341421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4917774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4800908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4952110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40943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9306818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671319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8047667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4884362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6757985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1066421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6746110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578186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744104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7986868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5982343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6892879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639867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8956754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0929436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5139239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1033118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2965538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6735446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0116809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7660298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0587771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910807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448533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439463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217557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ko-KR" altLang="en-US"/>
              <a:t>마스터 제목 스타일 편집</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endParaRPr lang="en-US" dirty="0"/>
          </a:p>
        </p:txBody>
      </p:sp>
      <p:sp>
        <p:nvSpPr>
          <p:cNvPr id="4" name="Date Placeholder 3"/>
          <p:cNvSpPr>
            <a:spLocks noGrp="1"/>
          </p:cNvSpPr>
          <p:nvPr>
            <p:ph type="dt" sz="half" idx="10"/>
          </p:nvPr>
        </p:nvSpPr>
        <p:spPr/>
        <p:txBody>
          <a:bodyPr/>
          <a:lstStyle/>
          <a:p>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A77177F-D4BC-47C1-ABEC-AF5DF9643428}" type="slidenum">
              <a:rPr lang="ko-KR" altLang="en-US" smtClean="0"/>
              <a:t>‹#›</a:t>
            </a:fld>
            <a:endParaRPr lang="ko-KR" altLang="en-US"/>
          </a:p>
        </p:txBody>
      </p:sp>
    </p:spTree>
    <p:extLst>
      <p:ext uri="{BB962C8B-B14F-4D97-AF65-F5344CB8AC3E}">
        <p14:creationId xmlns:p14="http://schemas.microsoft.com/office/powerpoint/2010/main" val="101666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A77177F-D4BC-47C1-ABEC-AF5DF9643428}" type="slidenum">
              <a:rPr lang="ko-KR" altLang="en-US" smtClean="0"/>
              <a:t>‹#›</a:t>
            </a:fld>
            <a:endParaRPr lang="ko-KR" altLang="en-US"/>
          </a:p>
        </p:txBody>
      </p:sp>
    </p:spTree>
    <p:extLst>
      <p:ext uri="{BB962C8B-B14F-4D97-AF65-F5344CB8AC3E}">
        <p14:creationId xmlns:p14="http://schemas.microsoft.com/office/powerpoint/2010/main" val="2205950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ko-KR" altLang="en-US"/>
              <a:t>마스터 제목 스타일 편집</a:t>
            </a:r>
            <a:endParaRPr lang="en-US" dirty="0"/>
          </a:p>
        </p:txBody>
      </p:sp>
      <p:sp>
        <p:nvSpPr>
          <p:cNvPr id="4" name="Footer Placeholder 3"/>
          <p:cNvSpPr>
            <a:spLocks noGrp="1"/>
          </p:cNvSpPr>
          <p:nvPr>
            <p:ph type="ftr" sz="quarter" idx="11"/>
          </p:nvPr>
        </p:nvSpPr>
        <p:spPr>
          <a:xfrm>
            <a:off x="609599" y="6494515"/>
            <a:ext cx="4622973" cy="365125"/>
          </a:xfrm>
        </p:spPr>
        <p:txBody>
          <a:bodyPr/>
          <a:lstStyle/>
          <a:p>
            <a:endParaRPr lang="ko-KR" altLang="en-US"/>
          </a:p>
        </p:txBody>
      </p:sp>
      <p:sp>
        <p:nvSpPr>
          <p:cNvPr id="5" name="Slide Number Placeholder 4"/>
          <p:cNvSpPr>
            <a:spLocks noGrp="1"/>
          </p:cNvSpPr>
          <p:nvPr>
            <p:ph type="sldNum" sz="quarter" idx="12"/>
          </p:nvPr>
        </p:nvSpPr>
        <p:spPr>
          <a:xfrm>
            <a:off x="8631362" y="6492875"/>
            <a:ext cx="512638" cy="365125"/>
          </a:xfrm>
        </p:spPr>
        <p:txBody>
          <a:bodyPr/>
          <a:lstStyle>
            <a:lvl1pPr>
              <a:defRPr sz="1100">
                <a:solidFill>
                  <a:srgbClr val="002060"/>
                </a:solidFill>
              </a:defRPr>
            </a:lvl1pPr>
          </a:lstStyle>
          <a:p>
            <a:fld id="{2A77177F-D4BC-47C1-ABEC-AF5DF9643428}" type="slidenum">
              <a:rPr lang="ko-KR" altLang="en-US" smtClean="0"/>
              <a:pPr/>
              <a:t>‹#›</a:t>
            </a:fld>
            <a:endParaRPr lang="ko-KR" altLang="en-US"/>
          </a:p>
        </p:txBody>
      </p:sp>
    </p:spTree>
    <p:extLst>
      <p:ext uri="{BB962C8B-B14F-4D97-AF65-F5344CB8AC3E}">
        <p14:creationId xmlns:p14="http://schemas.microsoft.com/office/powerpoint/2010/main" val="125484769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ko-KR" alt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8638823" y="6492874"/>
            <a:ext cx="512638" cy="365125"/>
          </a:xfrm>
          <a:prstGeom prst="rect">
            <a:avLst/>
          </a:prstGeom>
        </p:spPr>
        <p:txBody>
          <a:bodyPr vert="horz" lIns="91440" tIns="45720" rIns="91440" bIns="45720" rtlCol="0" anchor="ctr"/>
          <a:lstStyle>
            <a:lvl1pPr algn="r">
              <a:defRPr sz="1100">
                <a:solidFill>
                  <a:srgbClr val="002060"/>
                </a:solidFill>
              </a:defRPr>
            </a:lvl1pPr>
          </a:lstStyle>
          <a:p>
            <a:fld id="{2A77177F-D4BC-47C1-ABEC-AF5DF9643428}" type="slidenum">
              <a:rPr lang="ko-KR" altLang="en-US" smtClean="0"/>
              <a:pPr/>
              <a:t>‹#›</a:t>
            </a:fld>
            <a:endParaRPr lang="ko-KR" altLang="en-US"/>
          </a:p>
        </p:txBody>
      </p:sp>
    </p:spTree>
    <p:extLst>
      <p:ext uri="{BB962C8B-B14F-4D97-AF65-F5344CB8AC3E}">
        <p14:creationId xmlns:p14="http://schemas.microsoft.com/office/powerpoint/2010/main" val="144565159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8" r:id="rId3"/>
  </p:sldLayoutIdLst>
  <p:hf hdr="0" ftr="0" dt="0"/>
  <p:txStyles>
    <p:title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p:titleStyle>
    <p:body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1" hangingPunct="1">
        <a:defRPr sz="1800" kern="1200">
          <a:solidFill>
            <a:schemeClr val="tx1"/>
          </a:solidFill>
          <a:latin typeface="+mn-lt"/>
          <a:ea typeface="+mn-ea"/>
          <a:cs typeface="+mn-cs"/>
        </a:defRPr>
      </a:lvl1pPr>
      <a:lvl2pPr marL="457200" algn="l" defTabSz="457200" rtl="0" eaLnBrk="1" latinLnBrk="1" hangingPunct="1">
        <a:defRPr sz="1800" kern="1200">
          <a:solidFill>
            <a:schemeClr val="tx1"/>
          </a:solidFill>
          <a:latin typeface="+mn-lt"/>
          <a:ea typeface="+mn-ea"/>
          <a:cs typeface="+mn-cs"/>
        </a:defRPr>
      </a:lvl2pPr>
      <a:lvl3pPr marL="914400" algn="l" defTabSz="457200" rtl="0" eaLnBrk="1" latinLnBrk="1" hangingPunct="1">
        <a:defRPr sz="1800" kern="1200">
          <a:solidFill>
            <a:schemeClr val="tx1"/>
          </a:solidFill>
          <a:latin typeface="+mn-lt"/>
          <a:ea typeface="+mn-ea"/>
          <a:cs typeface="+mn-cs"/>
        </a:defRPr>
      </a:lvl3pPr>
      <a:lvl4pPr marL="1371600" algn="l" defTabSz="457200" rtl="0" eaLnBrk="1" latinLnBrk="1" hangingPunct="1">
        <a:defRPr sz="1800" kern="1200">
          <a:solidFill>
            <a:schemeClr val="tx1"/>
          </a:solidFill>
          <a:latin typeface="+mn-lt"/>
          <a:ea typeface="+mn-ea"/>
          <a:cs typeface="+mn-cs"/>
        </a:defRPr>
      </a:lvl4pPr>
      <a:lvl5pPr marL="1828800" algn="l" defTabSz="457200" rtl="0" eaLnBrk="1" latinLnBrk="1" hangingPunct="1">
        <a:defRPr sz="1800" kern="1200">
          <a:solidFill>
            <a:schemeClr val="tx1"/>
          </a:solidFill>
          <a:latin typeface="+mn-lt"/>
          <a:ea typeface="+mn-ea"/>
          <a:cs typeface="+mn-cs"/>
        </a:defRPr>
      </a:lvl5pPr>
      <a:lvl6pPr marL="2286000" algn="l" defTabSz="457200" rtl="0" eaLnBrk="1" latinLnBrk="1" hangingPunct="1">
        <a:defRPr sz="1800" kern="1200">
          <a:solidFill>
            <a:schemeClr val="tx1"/>
          </a:solidFill>
          <a:latin typeface="+mn-lt"/>
          <a:ea typeface="+mn-ea"/>
          <a:cs typeface="+mn-cs"/>
        </a:defRPr>
      </a:lvl6pPr>
      <a:lvl7pPr marL="2743200" algn="l" defTabSz="457200" rtl="0" eaLnBrk="1" latinLnBrk="1" hangingPunct="1">
        <a:defRPr sz="1800" kern="1200">
          <a:solidFill>
            <a:schemeClr val="tx1"/>
          </a:solidFill>
          <a:latin typeface="+mn-lt"/>
          <a:ea typeface="+mn-ea"/>
          <a:cs typeface="+mn-cs"/>
        </a:defRPr>
      </a:lvl7pPr>
      <a:lvl8pPr marL="3200400" algn="l" defTabSz="457200" rtl="0" eaLnBrk="1" latinLnBrk="1" hangingPunct="1">
        <a:defRPr sz="1800" kern="1200">
          <a:solidFill>
            <a:schemeClr val="tx1"/>
          </a:solidFill>
          <a:latin typeface="+mn-lt"/>
          <a:ea typeface="+mn-ea"/>
          <a:cs typeface="+mn-cs"/>
        </a:defRPr>
      </a:lvl8pPr>
      <a:lvl9pPr marL="3657600" algn="l" defTabSz="4572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13.xml"/><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19" Type="http://schemas.openxmlformats.org/officeDocument/2006/relationships/image" Target="../media/image31.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hyperlink" Target="http://www.google.co.kr/url?sa=i&amp;rct=j&amp;q=openvswitch+vlan+tagging&amp;source=images&amp;cd=&amp;cad=rja&amp;docid=ySjI9b1wTePwTM&amp;tbnid=3_szUfCPgRKcNM:&amp;ved=0CAUQjRw&amp;url=http://wangcong.org/blog/archives/category/lk&amp;ei=pzhhUcXVKqSQiAfpmoGgBw&amp;bvm=bv.44770516,d.aGc&amp;psig=AFQjCNEXmYlzGFeglrDVo1vw3It7D80k3Q&amp;ust=1365412237979079"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3.jpeg"/><Relationship Id="rId4" Type="http://schemas.openxmlformats.org/officeDocument/2006/relationships/image" Target="../media/image11.png"/></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11.png"/></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11.png"/></Relationships>
</file>

<file path=ppt/slides/_rels/slide5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62.png"/></Relationships>
</file>

<file path=ppt/slides/_rels/slide5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3.png"/></Relationships>
</file>

<file path=ppt/slides/_rels/slide5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hyperlink" Target="http://www.ubuntu.com/download/desktop"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jpe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7.jpeg"/></Relationships>
</file>

<file path=ppt/slides/_rels/slide61.xml.rels><?xml version="1.0" encoding="UTF-8" standalone="yes"?>
<Relationships xmlns="http://schemas.openxmlformats.org/package/2006/relationships"><Relationship Id="rId3" Type="http://schemas.openxmlformats.org/officeDocument/2006/relationships/image" Target="../media/image66.jpeg"/><Relationship Id="rId7" Type="http://schemas.openxmlformats.org/officeDocument/2006/relationships/image" Target="../media/image74.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7.jpeg"/></Relationships>
</file>

<file path=ppt/slides/_rels/slide6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76.jpeg"/></Relationships>
</file>

<file path=ppt/slides/_rels/slide6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6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82.jpg"/><Relationship Id="rId5" Type="http://schemas.openxmlformats.org/officeDocument/2006/relationships/image" Target="../media/image81.png"/><Relationship Id="rId4" Type="http://schemas.openxmlformats.org/officeDocument/2006/relationships/image" Target="../media/image80.png"/></Relationships>
</file>

<file path=ppt/slides/_rels/slide6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6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제목 5"/>
          <p:cNvSpPr>
            <a:spLocks noGrp="1"/>
          </p:cNvSpPr>
          <p:nvPr>
            <p:ph type="title"/>
          </p:nvPr>
        </p:nvSpPr>
        <p:spPr>
          <a:xfrm>
            <a:off x="253678" y="319743"/>
            <a:ext cx="6946554" cy="2449513"/>
          </a:xfrm>
        </p:spPr>
        <p:txBody>
          <a:bodyPr>
            <a:normAutofit fontScale="90000"/>
          </a:bodyPr>
          <a:lstStyle/>
          <a:p>
            <a:pPr latinLnBrk="0"/>
            <a:r>
              <a:rPr lang="en-US" altLang="ko-KR" sz="8800" dirty="0">
                <a:solidFill>
                  <a:srgbClr val="3333FF"/>
                </a:solidFill>
              </a:rPr>
              <a:t>SmartX Labs </a:t>
            </a:r>
            <a:br>
              <a:rPr lang="en-US" altLang="ko-KR" sz="8800" dirty="0">
                <a:solidFill>
                  <a:srgbClr val="3333FF"/>
                </a:solidFill>
              </a:rPr>
            </a:br>
            <a:r>
              <a:rPr lang="en-US" altLang="ko-KR" sz="6000" dirty="0">
                <a:solidFill>
                  <a:srgbClr val="3333FF"/>
                </a:solidFill>
              </a:rPr>
              <a:t>for Computer Systems</a:t>
            </a:r>
            <a:endParaRPr lang="ko-KR" altLang="en-US" sz="6000" dirty="0"/>
          </a:p>
        </p:txBody>
      </p:sp>
      <p:sp>
        <p:nvSpPr>
          <p:cNvPr id="11" name="부제목 4"/>
          <p:cNvSpPr txBox="1">
            <a:spLocks/>
          </p:cNvSpPr>
          <p:nvPr/>
        </p:nvSpPr>
        <p:spPr>
          <a:xfrm>
            <a:off x="253678" y="3429000"/>
            <a:ext cx="4318322" cy="1367631"/>
          </a:xfrm>
          <a:prstGeom prst="rect">
            <a:avLst/>
          </a:prstGeom>
        </p:spPr>
        <p:txBody>
          <a:bodyPr/>
          <a:lstStyle/>
          <a:p>
            <a:pPr marL="342900" indent="-342900" algn="ctr" eaLnBrk="1" latinLnBrk="1" hangingPunct="1">
              <a:spcBef>
                <a:spcPct val="20000"/>
              </a:spcBef>
              <a:defRPr/>
            </a:pPr>
            <a:r>
              <a:rPr lang="en-US" altLang="ko-KR" sz="4400" dirty="0"/>
              <a:t>Box Lab v1.3</a:t>
            </a:r>
          </a:p>
          <a:p>
            <a:pPr marL="342900" indent="-342900" algn="ctr" eaLnBrk="1" latinLnBrk="1" hangingPunct="1">
              <a:spcBef>
                <a:spcPct val="20000"/>
              </a:spcBef>
              <a:defRPr/>
            </a:pPr>
            <a:r>
              <a:rPr lang="en-US" altLang="ko-KR" sz="2800" dirty="0"/>
              <a:t>(2018, Spring)</a:t>
            </a:r>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3429000"/>
            <a:ext cx="2714208" cy="2743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직사각형 1"/>
          <p:cNvSpPr/>
          <p:nvPr/>
        </p:nvSpPr>
        <p:spPr>
          <a:xfrm>
            <a:off x="1385955" y="5456375"/>
            <a:ext cx="2053768" cy="584775"/>
          </a:xfrm>
          <a:prstGeom prst="rect">
            <a:avLst/>
          </a:prstGeom>
        </p:spPr>
        <p:txBody>
          <a:bodyPr wrap="none">
            <a:spAutoFit/>
          </a:bodyPr>
          <a:lstStyle/>
          <a:p>
            <a:pPr marL="342900" indent="-342900" algn="ctr">
              <a:spcBef>
                <a:spcPct val="20000"/>
              </a:spcBef>
              <a:defRPr/>
            </a:pPr>
            <a:r>
              <a:rPr lang="en-US" altLang="ko-KR" sz="3200" dirty="0"/>
              <a:t>NetCS Lab</a:t>
            </a: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pPr/>
              <a:t>1</a:t>
            </a:fld>
            <a:endParaRPr lang="ko-KR" altLang="en-US"/>
          </a:p>
        </p:txBody>
      </p:sp>
    </p:spTree>
    <p:extLst>
      <p:ext uri="{BB962C8B-B14F-4D97-AF65-F5344CB8AC3E}">
        <p14:creationId xmlns:p14="http://schemas.microsoft.com/office/powerpoint/2010/main" val="40886327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내용 개체 틀 2"/>
          <p:cNvSpPr>
            <a:spLocks noGrp="1"/>
          </p:cNvSpPr>
          <p:nvPr>
            <p:ph idx="1"/>
          </p:nvPr>
        </p:nvSpPr>
        <p:spPr>
          <a:xfrm>
            <a:off x="250825" y="1196975"/>
            <a:ext cx="8713788" cy="4741863"/>
          </a:xfrm>
        </p:spPr>
        <p:txBody>
          <a:bodyPr>
            <a:normAutofit fontScale="92500" lnSpcReduction="10000"/>
          </a:bodyPr>
          <a:lstStyle/>
          <a:p>
            <a:r>
              <a:rPr lang="en-US" altLang="ko-KR" sz="2800" dirty="0"/>
              <a:t>H/W Switches: With an approach like pass through + tagging + switching in the NIC (with enforcement in the first hop switch); Latency is reduced to the wire speed; Packet classification noticeably outperforms x86-based software switches.</a:t>
            </a:r>
          </a:p>
          <a:p>
            <a:r>
              <a:rPr lang="en-US" altLang="ko-KR" sz="2800" dirty="0"/>
              <a:t>S/W Switches: Flexibility and upgrade cycle of software + Benefits of virtualization (memory overcommit, page sharing, etc.); Simple resource efficiency</a:t>
            </a:r>
          </a:p>
          <a:p>
            <a:pPr lvl="1"/>
            <a:r>
              <a:rPr lang="en-US" altLang="ko-KR" sz="2000" dirty="0"/>
              <a:t>Can saturate a 10G link from a guest to the wire with less than a x86 CPU core (assuming MTU size packets), Can saturate a 1G link with less than 20% of a core. In the case of Open vSwitch, these numbers include full packet lookup over L2, L3 and L4 headers.</a:t>
            </a:r>
            <a:endParaRPr lang="ko-KR" altLang="en-US" sz="2000" dirty="0"/>
          </a:p>
        </p:txBody>
      </p:sp>
      <p:sp>
        <p:nvSpPr>
          <p:cNvPr id="5" name="제목 1"/>
          <p:cNvSpPr txBox="1">
            <a:spLocks/>
          </p:cNvSpPr>
          <p:nvPr/>
        </p:nvSpPr>
        <p:spPr>
          <a:xfrm>
            <a:off x="0" y="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a:solidFill>
                  <a:srgbClr val="0070C0"/>
                </a:solidFill>
              </a:rPr>
              <a:t>Virtual Switches: Soft vs Hardware</a:t>
            </a:r>
            <a:endParaRPr lang="ko-KR" altLang="en-US" sz="4000" dirty="0">
              <a:solidFill>
                <a:srgbClr val="0070C0"/>
              </a:solidFill>
            </a:endParaRP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10</a:t>
            </a:fld>
            <a:endParaRPr lang="ko-KR" altLang="en-US"/>
          </a:p>
        </p:txBody>
      </p:sp>
    </p:spTree>
    <p:extLst>
      <p:ext uri="{BB962C8B-B14F-4D97-AF65-F5344CB8AC3E}">
        <p14:creationId xmlns:p14="http://schemas.microsoft.com/office/powerpoint/2010/main" val="3814531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836634" y="1938609"/>
            <a:ext cx="7479792" cy="244373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2400" dirty="0"/>
              <a:t>Hypervisor</a:t>
            </a:r>
            <a:endParaRPr lang="ko-KR" altLang="en-US" sz="2400" dirty="0"/>
          </a:p>
        </p:txBody>
      </p:sp>
      <p:sp>
        <p:nvSpPr>
          <p:cNvPr id="5" name="모서리가 둥근 직사각형 4"/>
          <p:cNvSpPr/>
          <p:nvPr/>
        </p:nvSpPr>
        <p:spPr>
          <a:xfrm>
            <a:off x="1363278" y="2428276"/>
            <a:ext cx="1203126" cy="101952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a:solidFill>
                  <a:schemeClr val="tx1"/>
                </a:solidFill>
              </a:rPr>
              <a:t>VM</a:t>
            </a:r>
            <a:endParaRPr lang="ko-KR" altLang="en-US" sz="1600" dirty="0">
              <a:solidFill>
                <a:schemeClr val="tx1"/>
              </a:solidFill>
            </a:endParaRPr>
          </a:p>
        </p:txBody>
      </p:sp>
      <p:sp>
        <p:nvSpPr>
          <p:cNvPr id="6" name="직사각형 5"/>
          <p:cNvSpPr/>
          <p:nvPr/>
        </p:nvSpPr>
        <p:spPr>
          <a:xfrm>
            <a:off x="1734300" y="3308351"/>
            <a:ext cx="457200" cy="2788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모서리가 둥근 직사각형 6"/>
          <p:cNvSpPr/>
          <p:nvPr/>
        </p:nvSpPr>
        <p:spPr>
          <a:xfrm>
            <a:off x="1363278" y="4120275"/>
            <a:ext cx="6575526" cy="57439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tx1"/>
                </a:solidFill>
              </a:rPr>
              <a:t>Virtual switch</a:t>
            </a:r>
            <a:endParaRPr lang="ko-KR" altLang="en-US" sz="1600" dirty="0">
              <a:solidFill>
                <a:schemeClr val="tx1"/>
              </a:solidFill>
            </a:endParaRPr>
          </a:p>
        </p:txBody>
      </p:sp>
      <p:sp>
        <p:nvSpPr>
          <p:cNvPr id="8" name="모서리가 둥근 직사각형 7"/>
          <p:cNvSpPr/>
          <p:nvPr/>
        </p:nvSpPr>
        <p:spPr>
          <a:xfrm>
            <a:off x="3219510" y="2428276"/>
            <a:ext cx="1203126" cy="101952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a:solidFill>
                  <a:schemeClr val="tx1"/>
                </a:solidFill>
              </a:rPr>
              <a:t>VM</a:t>
            </a:r>
            <a:endParaRPr lang="ko-KR" altLang="en-US" sz="1600" dirty="0">
              <a:solidFill>
                <a:schemeClr val="tx1"/>
              </a:solidFill>
            </a:endParaRPr>
          </a:p>
        </p:txBody>
      </p:sp>
      <p:sp>
        <p:nvSpPr>
          <p:cNvPr id="9" name="직사각형 8"/>
          <p:cNvSpPr/>
          <p:nvPr/>
        </p:nvSpPr>
        <p:spPr>
          <a:xfrm>
            <a:off x="3590532" y="3308351"/>
            <a:ext cx="457200" cy="2788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모서리가 둥근 직사각형 9"/>
          <p:cNvSpPr/>
          <p:nvPr/>
        </p:nvSpPr>
        <p:spPr>
          <a:xfrm>
            <a:off x="4981194" y="2428276"/>
            <a:ext cx="1203126" cy="101952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a:solidFill>
                  <a:schemeClr val="tx1"/>
                </a:solidFill>
              </a:rPr>
              <a:t>VM</a:t>
            </a:r>
            <a:endParaRPr lang="ko-KR" altLang="en-US" sz="1600" dirty="0">
              <a:solidFill>
                <a:schemeClr val="tx1"/>
              </a:solidFill>
            </a:endParaRPr>
          </a:p>
        </p:txBody>
      </p:sp>
      <p:sp>
        <p:nvSpPr>
          <p:cNvPr id="11" name="직사각형 10"/>
          <p:cNvSpPr/>
          <p:nvPr/>
        </p:nvSpPr>
        <p:spPr>
          <a:xfrm>
            <a:off x="5352216" y="3308351"/>
            <a:ext cx="457200" cy="2788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모서리가 둥근 직사각형 11"/>
          <p:cNvSpPr/>
          <p:nvPr/>
        </p:nvSpPr>
        <p:spPr>
          <a:xfrm>
            <a:off x="6735678" y="2428276"/>
            <a:ext cx="1203126" cy="101952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a:solidFill>
                  <a:schemeClr val="tx1"/>
                </a:solidFill>
              </a:rPr>
              <a:t>VM</a:t>
            </a:r>
            <a:endParaRPr lang="ko-KR" altLang="en-US" sz="1600" dirty="0">
              <a:solidFill>
                <a:schemeClr val="tx1"/>
              </a:solidFill>
            </a:endParaRPr>
          </a:p>
        </p:txBody>
      </p:sp>
      <p:sp>
        <p:nvSpPr>
          <p:cNvPr id="13" name="직사각형 12"/>
          <p:cNvSpPr/>
          <p:nvPr/>
        </p:nvSpPr>
        <p:spPr>
          <a:xfrm>
            <a:off x="7106700" y="3308351"/>
            <a:ext cx="457200" cy="2788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1734300" y="3951110"/>
            <a:ext cx="457200" cy="27889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3590532" y="3951110"/>
            <a:ext cx="457200" cy="27889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5352216" y="3951110"/>
            <a:ext cx="457200" cy="27889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7106700" y="3951110"/>
            <a:ext cx="457200" cy="27889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연결선 18"/>
          <p:cNvCxnSpPr>
            <a:stCxn id="6" idx="2"/>
            <a:endCxn id="14" idx="0"/>
          </p:cNvCxnSpPr>
          <p:nvPr/>
        </p:nvCxnSpPr>
        <p:spPr>
          <a:xfrm>
            <a:off x="1962900" y="3587243"/>
            <a:ext cx="0" cy="363867"/>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직선 연결선 19"/>
          <p:cNvCxnSpPr>
            <a:endCxn id="15" idx="0"/>
          </p:cNvCxnSpPr>
          <p:nvPr/>
        </p:nvCxnSpPr>
        <p:spPr>
          <a:xfrm>
            <a:off x="3817578" y="3587243"/>
            <a:ext cx="1554" cy="363867"/>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직선 연결선 22"/>
          <p:cNvCxnSpPr>
            <a:stCxn id="11" idx="2"/>
            <a:endCxn id="16" idx="0"/>
          </p:cNvCxnSpPr>
          <p:nvPr/>
        </p:nvCxnSpPr>
        <p:spPr>
          <a:xfrm>
            <a:off x="5580816" y="3587243"/>
            <a:ext cx="0" cy="363867"/>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직선 연결선 26"/>
          <p:cNvCxnSpPr>
            <a:endCxn id="17" idx="0"/>
          </p:cNvCxnSpPr>
          <p:nvPr/>
        </p:nvCxnSpPr>
        <p:spPr>
          <a:xfrm flipH="1">
            <a:off x="7335300" y="3587243"/>
            <a:ext cx="2718" cy="363867"/>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6" name="모서리가 둥근 직사각형 35"/>
          <p:cNvSpPr/>
          <p:nvPr/>
        </p:nvSpPr>
        <p:spPr>
          <a:xfrm>
            <a:off x="1363278" y="5367144"/>
            <a:ext cx="6575526" cy="57439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tx1"/>
                </a:solidFill>
              </a:rPr>
              <a:t>Physical switch</a:t>
            </a:r>
            <a:endParaRPr lang="ko-KR" altLang="en-US" sz="1600" dirty="0">
              <a:solidFill>
                <a:schemeClr val="tx1"/>
              </a:solidFill>
            </a:endParaRPr>
          </a:p>
        </p:txBody>
      </p:sp>
      <p:sp>
        <p:nvSpPr>
          <p:cNvPr id="37" name="직사각형 36"/>
          <p:cNvSpPr/>
          <p:nvPr/>
        </p:nvSpPr>
        <p:spPr>
          <a:xfrm>
            <a:off x="4343400" y="4555220"/>
            <a:ext cx="457200" cy="27889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p:cNvSpPr/>
          <p:nvPr/>
        </p:nvSpPr>
        <p:spPr>
          <a:xfrm>
            <a:off x="4343399" y="5227698"/>
            <a:ext cx="457200" cy="27889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9" name="직선 연결선 38"/>
          <p:cNvCxnSpPr>
            <a:stCxn id="37" idx="2"/>
            <a:endCxn id="38" idx="0"/>
          </p:cNvCxnSpPr>
          <p:nvPr/>
        </p:nvCxnSpPr>
        <p:spPr>
          <a:xfrm flipH="1">
            <a:off x="4571999" y="4834112"/>
            <a:ext cx="1" cy="393586"/>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922591" y="3409941"/>
            <a:ext cx="1050224" cy="307777"/>
          </a:xfrm>
          <a:prstGeom prst="rect">
            <a:avLst/>
          </a:prstGeom>
          <a:noFill/>
        </p:spPr>
        <p:txBody>
          <a:bodyPr wrap="none" rtlCol="0">
            <a:spAutoFit/>
          </a:bodyPr>
          <a:lstStyle/>
          <a:p>
            <a:r>
              <a:rPr lang="en-US" altLang="ko-KR" sz="1400" dirty="0"/>
              <a:t>Virtual NIC</a:t>
            </a:r>
            <a:endParaRPr lang="ko-KR" altLang="en-US" sz="1400" dirty="0"/>
          </a:p>
        </p:txBody>
      </p:sp>
      <p:sp>
        <p:nvSpPr>
          <p:cNvPr id="45" name="TextBox 44"/>
          <p:cNvSpPr txBox="1"/>
          <p:nvPr/>
        </p:nvSpPr>
        <p:spPr>
          <a:xfrm>
            <a:off x="1915026" y="3968392"/>
            <a:ext cx="918841" cy="523220"/>
          </a:xfrm>
          <a:prstGeom prst="rect">
            <a:avLst/>
          </a:prstGeom>
          <a:noFill/>
        </p:spPr>
        <p:txBody>
          <a:bodyPr wrap="none" rtlCol="0">
            <a:spAutoFit/>
          </a:bodyPr>
          <a:lstStyle/>
          <a:p>
            <a:r>
              <a:rPr lang="en-US" altLang="ko-KR" sz="1400" dirty="0"/>
              <a:t>Virtual</a:t>
            </a:r>
          </a:p>
          <a:p>
            <a:r>
              <a:rPr lang="en-US" altLang="ko-KR" sz="1400" dirty="0"/>
              <a:t>interface</a:t>
            </a:r>
            <a:endParaRPr lang="ko-KR" altLang="en-US" sz="1400" dirty="0"/>
          </a:p>
        </p:txBody>
      </p:sp>
      <p:sp>
        <p:nvSpPr>
          <p:cNvPr id="50" name="직사각형 49"/>
          <p:cNvSpPr/>
          <p:nvPr/>
        </p:nvSpPr>
        <p:spPr>
          <a:xfrm>
            <a:off x="642551" y="1762897"/>
            <a:ext cx="7858897" cy="3167578"/>
          </a:xfrm>
          <a:prstGeom prst="rect">
            <a:avLst/>
          </a:prstGeom>
          <a:noFill/>
          <a:ln w="3810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TextBox 53"/>
          <p:cNvSpPr txBox="1"/>
          <p:nvPr/>
        </p:nvSpPr>
        <p:spPr>
          <a:xfrm>
            <a:off x="525960" y="1375970"/>
            <a:ext cx="1914178" cy="369332"/>
          </a:xfrm>
          <a:prstGeom prst="rect">
            <a:avLst/>
          </a:prstGeom>
          <a:noFill/>
        </p:spPr>
        <p:txBody>
          <a:bodyPr wrap="none" rtlCol="0">
            <a:spAutoFit/>
          </a:bodyPr>
          <a:lstStyle/>
          <a:p>
            <a:r>
              <a:rPr lang="en-US" altLang="ko-KR" dirty="0"/>
              <a:t>Virtual L2 network</a:t>
            </a:r>
            <a:endParaRPr lang="ko-KR" altLang="en-US" dirty="0"/>
          </a:p>
        </p:txBody>
      </p:sp>
      <p:sp>
        <p:nvSpPr>
          <p:cNvPr id="35" name="제목 1"/>
          <p:cNvSpPr txBox="1">
            <a:spLocks/>
          </p:cNvSpPr>
          <p:nvPr/>
        </p:nvSpPr>
        <p:spPr>
          <a:xfrm>
            <a:off x="0" y="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a:solidFill>
                  <a:srgbClr val="0070C0"/>
                </a:solidFill>
              </a:rPr>
              <a:t>Virtual Switch</a:t>
            </a:r>
            <a:r>
              <a:rPr lang="en-US" altLang="ko-KR" sz="4000" dirty="0">
                <a:solidFill>
                  <a:srgbClr val="0070C0"/>
                </a:solidFill>
              </a:rPr>
              <a:t>: Basic Architecture</a:t>
            </a:r>
            <a:endParaRPr lang="ko-KR" altLang="en-US" sz="4000" dirty="0">
              <a:solidFill>
                <a:srgbClr val="0070C0"/>
              </a:solidFill>
            </a:endParaRP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11</a:t>
            </a:fld>
            <a:endParaRPr lang="ko-KR" altLang="en-US"/>
          </a:p>
        </p:txBody>
      </p:sp>
    </p:spTree>
    <p:extLst>
      <p:ext uri="{BB962C8B-B14F-4D97-AF65-F5344CB8AC3E}">
        <p14:creationId xmlns:p14="http://schemas.microsoft.com/office/powerpoint/2010/main" val="791531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openvswitch.org/assets/featured-image.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80704" y="1058596"/>
            <a:ext cx="6182591" cy="5143501"/>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p:cNvSpPr/>
          <p:nvPr/>
        </p:nvSpPr>
        <p:spPr>
          <a:xfrm>
            <a:off x="0" y="6488668"/>
            <a:ext cx="2459006" cy="369332"/>
          </a:xfrm>
          <a:prstGeom prst="rect">
            <a:avLst/>
          </a:prstGeom>
        </p:spPr>
        <p:txBody>
          <a:bodyPr wrap="none">
            <a:spAutoFit/>
          </a:bodyPr>
          <a:lstStyle/>
          <a:p>
            <a:r>
              <a:rPr lang="ko-KR" altLang="en-US" dirty="0"/>
              <a:t>http://openvswitch.org/</a:t>
            </a:r>
          </a:p>
        </p:txBody>
      </p:sp>
      <p:sp>
        <p:nvSpPr>
          <p:cNvPr id="7"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a:solidFill>
                  <a:srgbClr val="0070C0"/>
                </a:solidFill>
              </a:rPr>
              <a:t>Open vSwitch: Introduction</a:t>
            </a:r>
            <a:endParaRPr lang="ko-KR" altLang="en-US" sz="4000" dirty="0">
              <a:solidFill>
                <a:srgbClr val="0070C0"/>
              </a:solidFill>
            </a:endParaRP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12</a:t>
            </a:fld>
            <a:endParaRPr lang="ko-KR" altLang="en-US"/>
          </a:p>
        </p:txBody>
      </p:sp>
    </p:spTree>
    <p:extLst>
      <p:ext uri="{BB962C8B-B14F-4D97-AF65-F5344CB8AC3E}">
        <p14:creationId xmlns:p14="http://schemas.microsoft.com/office/powerpoint/2010/main" val="4233768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object 2"/>
          <p:cNvSpPr>
            <a:spLocks noChangeArrowheads="1"/>
          </p:cNvSpPr>
          <p:nvPr/>
        </p:nvSpPr>
        <p:spPr bwMode="auto">
          <a:xfrm>
            <a:off x="788988" y="2409825"/>
            <a:ext cx="7451725" cy="10953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75" name="object 3"/>
          <p:cNvSpPr>
            <a:spLocks/>
          </p:cNvSpPr>
          <p:nvPr/>
        </p:nvSpPr>
        <p:spPr bwMode="auto">
          <a:xfrm>
            <a:off x="831850" y="2443163"/>
            <a:ext cx="7369175" cy="7937"/>
          </a:xfrm>
          <a:custGeom>
            <a:avLst/>
            <a:gdLst>
              <a:gd name="T0" fmla="*/ 0 w 8105901"/>
              <a:gd name="T1" fmla="*/ 12 h 9621"/>
              <a:gd name="T2" fmla="*/ 288680 w 8105901"/>
              <a:gd name="T3" fmla="*/ 0 h 9621"/>
              <a:gd name="T4" fmla="*/ 0 60000 65536"/>
              <a:gd name="T5" fmla="*/ 0 60000 65536"/>
            </a:gdLst>
            <a:ahLst/>
            <a:cxnLst>
              <a:cxn ang="T4">
                <a:pos x="T0" y="T1"/>
              </a:cxn>
              <a:cxn ang="T5">
                <a:pos x="T2" y="T3"/>
              </a:cxn>
            </a:cxnLst>
            <a:rect l="0" t="0" r="r" b="b"/>
            <a:pathLst>
              <a:path w="8105901" h="9621">
                <a:moveTo>
                  <a:pt x="0" y="9621"/>
                </a:moveTo>
                <a:lnTo>
                  <a:pt x="8105901" y="0"/>
                </a:lnTo>
              </a:path>
            </a:pathLst>
          </a:custGeom>
          <a:noFill/>
          <a:ln w="2539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276" name="object 4"/>
          <p:cNvSpPr>
            <a:spLocks noChangeArrowheads="1"/>
          </p:cNvSpPr>
          <p:nvPr/>
        </p:nvSpPr>
        <p:spPr bwMode="auto">
          <a:xfrm>
            <a:off x="2690813" y="1970088"/>
            <a:ext cx="1571625" cy="111442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77" name="object 5"/>
          <p:cNvSpPr>
            <a:spLocks/>
          </p:cNvSpPr>
          <p:nvPr/>
        </p:nvSpPr>
        <p:spPr bwMode="auto">
          <a:xfrm>
            <a:off x="2736850" y="2193925"/>
            <a:ext cx="1268413" cy="823913"/>
          </a:xfrm>
          <a:custGeom>
            <a:avLst/>
            <a:gdLst>
              <a:gd name="T0" fmla="*/ 0 w 1394941"/>
              <a:gd name="T1" fmla="*/ 11756 h 933609"/>
              <a:gd name="T2" fmla="*/ 50029 w 1394941"/>
              <a:gd name="T3" fmla="*/ 0 h 933609"/>
              <a:gd name="T4" fmla="*/ 0 60000 65536"/>
              <a:gd name="T5" fmla="*/ 0 60000 65536"/>
            </a:gdLst>
            <a:ahLst/>
            <a:cxnLst>
              <a:cxn ang="T4">
                <a:pos x="T0" y="T1"/>
              </a:cxn>
              <a:cxn ang="T5">
                <a:pos x="T2" y="T3"/>
              </a:cxn>
            </a:cxnLst>
            <a:rect l="0" t="0" r="r" b="b"/>
            <a:pathLst>
              <a:path w="1394941" h="933609">
                <a:moveTo>
                  <a:pt x="0" y="933609"/>
                </a:moveTo>
                <a:lnTo>
                  <a:pt x="1394941" y="0"/>
                </a:lnTo>
              </a:path>
            </a:pathLst>
          </a:custGeom>
          <a:noFill/>
          <a:ln w="25399">
            <a:solidFill>
              <a:srgbClr val="CD665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278" name="object 6"/>
          <p:cNvSpPr>
            <a:spLocks/>
          </p:cNvSpPr>
          <p:nvPr/>
        </p:nvSpPr>
        <p:spPr bwMode="auto">
          <a:xfrm>
            <a:off x="3895725" y="2181225"/>
            <a:ext cx="128588" cy="109538"/>
          </a:xfrm>
          <a:custGeom>
            <a:avLst/>
            <a:gdLst>
              <a:gd name="T0" fmla="*/ 5797 w 140860"/>
              <a:gd name="T1" fmla="*/ 0 h 123409"/>
              <a:gd name="T2" fmla="*/ 0 w 140860"/>
              <a:gd name="T3" fmla="*/ 277 h 123409"/>
              <a:gd name="T4" fmla="*/ 2908 w 140860"/>
              <a:gd name="T5" fmla="*/ 1901 h 123409"/>
              <a:gd name="T6" fmla="*/ 5797 w 140860"/>
              <a:gd name="T7" fmla="*/ 0 h 12340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860" h="123409">
                <a:moveTo>
                  <a:pt x="140860" y="0"/>
                </a:moveTo>
                <a:lnTo>
                  <a:pt x="0" y="17866"/>
                </a:lnTo>
                <a:lnTo>
                  <a:pt x="70637" y="123409"/>
                </a:lnTo>
                <a:lnTo>
                  <a:pt x="140860" y="0"/>
                </a:lnTo>
                <a:close/>
              </a:path>
            </a:pathLst>
          </a:custGeom>
          <a:solidFill>
            <a:srgbClr val="CD665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280" name="object 8"/>
          <p:cNvSpPr>
            <a:spLocks noChangeArrowheads="1"/>
          </p:cNvSpPr>
          <p:nvPr/>
        </p:nvSpPr>
        <p:spPr bwMode="auto">
          <a:xfrm>
            <a:off x="788988" y="5013325"/>
            <a:ext cx="7451725" cy="109538"/>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81" name="object 9"/>
          <p:cNvSpPr>
            <a:spLocks/>
          </p:cNvSpPr>
          <p:nvPr/>
        </p:nvSpPr>
        <p:spPr bwMode="auto">
          <a:xfrm>
            <a:off x="831850" y="5046663"/>
            <a:ext cx="7369175" cy="9525"/>
          </a:xfrm>
          <a:custGeom>
            <a:avLst/>
            <a:gdLst>
              <a:gd name="T0" fmla="*/ 0 w 8105901"/>
              <a:gd name="T1" fmla="*/ 6750 h 9622"/>
              <a:gd name="T2" fmla="*/ 288680 w 8105901"/>
              <a:gd name="T3" fmla="*/ 0 h 9622"/>
              <a:gd name="T4" fmla="*/ 0 60000 65536"/>
              <a:gd name="T5" fmla="*/ 0 60000 65536"/>
            </a:gdLst>
            <a:ahLst/>
            <a:cxnLst>
              <a:cxn ang="T4">
                <a:pos x="T0" y="T1"/>
              </a:cxn>
              <a:cxn ang="T5">
                <a:pos x="T2" y="T3"/>
              </a:cxn>
            </a:cxnLst>
            <a:rect l="0" t="0" r="r" b="b"/>
            <a:pathLst>
              <a:path w="8105901" h="9622">
                <a:moveTo>
                  <a:pt x="0" y="9622"/>
                </a:moveTo>
                <a:lnTo>
                  <a:pt x="8105901" y="0"/>
                </a:lnTo>
              </a:path>
            </a:pathLst>
          </a:custGeom>
          <a:noFill/>
          <a:ln w="25399">
            <a:solidFill>
              <a:srgbClr val="6095C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282" name="object 12"/>
          <p:cNvSpPr>
            <a:spLocks/>
          </p:cNvSpPr>
          <p:nvPr/>
        </p:nvSpPr>
        <p:spPr bwMode="auto">
          <a:xfrm>
            <a:off x="4772025" y="5259388"/>
            <a:ext cx="2919413" cy="654050"/>
          </a:xfrm>
          <a:custGeom>
            <a:avLst/>
            <a:gdLst>
              <a:gd name="T0" fmla="*/ 0 w 3212025"/>
              <a:gd name="T1" fmla="*/ 1572 h 740884"/>
              <a:gd name="T2" fmla="*/ 263 w 3212025"/>
              <a:gd name="T3" fmla="*/ 1034 h 740884"/>
              <a:gd name="T4" fmla="*/ 993 w 3212025"/>
              <a:gd name="T5" fmla="*/ 575 h 740884"/>
              <a:gd name="T6" fmla="*/ 2090 w 3212025"/>
              <a:gd name="T7" fmla="*/ 230 h 740884"/>
              <a:gd name="T8" fmla="*/ 3468 w 3212025"/>
              <a:gd name="T9" fmla="*/ 34 h 740884"/>
              <a:gd name="T10" fmla="*/ 109103 w 3212025"/>
              <a:gd name="T11" fmla="*/ 0 h 740884"/>
              <a:gd name="T12" fmla="*/ 109621 w 3212025"/>
              <a:gd name="T13" fmla="*/ 11 h 740884"/>
              <a:gd name="T14" fmla="*/ 111052 w 3212025"/>
              <a:gd name="T15" fmla="*/ 165 h 740884"/>
              <a:gd name="T16" fmla="*/ 112228 w 3212025"/>
              <a:gd name="T17" fmla="*/ 477 h 740884"/>
              <a:gd name="T18" fmla="*/ 113059 w 3212025"/>
              <a:gd name="T19" fmla="*/ 909 h 740884"/>
              <a:gd name="T20" fmla="*/ 113447 w 3212025"/>
              <a:gd name="T21" fmla="*/ 1433 h 740884"/>
              <a:gd name="T22" fmla="*/ 113465 w 3212025"/>
              <a:gd name="T23" fmla="*/ 7865 h 740884"/>
              <a:gd name="T24" fmla="*/ 113435 w 3212025"/>
              <a:gd name="T25" fmla="*/ 8051 h 740884"/>
              <a:gd name="T26" fmla="*/ 113005 w 3212025"/>
              <a:gd name="T27" fmla="*/ 8568 h 740884"/>
              <a:gd name="T28" fmla="*/ 112144 w 3212025"/>
              <a:gd name="T29" fmla="*/ 8993 h 740884"/>
              <a:gd name="T30" fmla="*/ 110941 w 3212025"/>
              <a:gd name="T31" fmla="*/ 9292 h 740884"/>
              <a:gd name="T32" fmla="*/ 109493 w 3212025"/>
              <a:gd name="T33" fmla="*/ 9432 h 740884"/>
              <a:gd name="T34" fmla="*/ 4362 w 3212025"/>
              <a:gd name="T35" fmla="*/ 9439 h 740884"/>
              <a:gd name="T36" fmla="*/ 3845 w 3212025"/>
              <a:gd name="T37" fmla="*/ 9427 h 740884"/>
              <a:gd name="T38" fmla="*/ 2413 w 3212025"/>
              <a:gd name="T39" fmla="*/ 9273 h 740884"/>
              <a:gd name="T40" fmla="*/ 1234 w 3212025"/>
              <a:gd name="T41" fmla="*/ 8961 h 740884"/>
              <a:gd name="T42" fmla="*/ 405 w 3212025"/>
              <a:gd name="T43" fmla="*/ 8528 h 740884"/>
              <a:gd name="T44" fmla="*/ 17 w 3212025"/>
              <a:gd name="T45" fmla="*/ 8006 h 740884"/>
              <a:gd name="T46" fmla="*/ 0 w 3212025"/>
              <a:gd name="T47" fmla="*/ 1572 h 74088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212025" h="740884">
                <a:moveTo>
                  <a:pt x="0" y="123482"/>
                </a:moveTo>
                <a:lnTo>
                  <a:pt x="7454" y="81130"/>
                </a:lnTo>
                <a:lnTo>
                  <a:pt x="28058" y="45105"/>
                </a:lnTo>
                <a:lnTo>
                  <a:pt x="59171" y="18048"/>
                </a:lnTo>
                <a:lnTo>
                  <a:pt x="98152" y="2600"/>
                </a:lnTo>
                <a:lnTo>
                  <a:pt x="3088541" y="0"/>
                </a:lnTo>
                <a:lnTo>
                  <a:pt x="3103199" y="860"/>
                </a:lnTo>
                <a:lnTo>
                  <a:pt x="3143736" y="12991"/>
                </a:lnTo>
                <a:lnTo>
                  <a:pt x="3177065" y="37391"/>
                </a:lnTo>
                <a:lnTo>
                  <a:pt x="3200545" y="71420"/>
                </a:lnTo>
                <a:lnTo>
                  <a:pt x="3211538" y="112437"/>
                </a:lnTo>
                <a:lnTo>
                  <a:pt x="3212025" y="617401"/>
                </a:lnTo>
                <a:lnTo>
                  <a:pt x="3211164" y="632059"/>
                </a:lnTo>
                <a:lnTo>
                  <a:pt x="3199033" y="672596"/>
                </a:lnTo>
                <a:lnTo>
                  <a:pt x="3174633" y="705925"/>
                </a:lnTo>
                <a:lnTo>
                  <a:pt x="3140604" y="729405"/>
                </a:lnTo>
                <a:lnTo>
                  <a:pt x="3099586" y="740397"/>
                </a:lnTo>
                <a:lnTo>
                  <a:pt x="123483" y="740884"/>
                </a:lnTo>
                <a:lnTo>
                  <a:pt x="108825" y="740023"/>
                </a:lnTo>
                <a:lnTo>
                  <a:pt x="68288" y="727892"/>
                </a:lnTo>
                <a:lnTo>
                  <a:pt x="34959" y="703492"/>
                </a:lnTo>
                <a:lnTo>
                  <a:pt x="11479" y="669463"/>
                </a:lnTo>
                <a:lnTo>
                  <a:pt x="487" y="628446"/>
                </a:lnTo>
                <a:lnTo>
                  <a:pt x="0" y="123482"/>
                </a:lnTo>
                <a:close/>
              </a:path>
            </a:pathLst>
          </a:custGeom>
          <a:solidFill>
            <a:srgbClr val="00B0F0"/>
          </a:solidFill>
          <a:ln w="9524">
            <a:solidFill>
              <a:srgbClr val="5B92C7"/>
            </a:solidFill>
            <a:round/>
            <a:headEnd/>
            <a:tailEnd/>
          </a:ln>
        </p:spPr>
        <p:txBody>
          <a:bodyPr lIns="0" tIns="0" rIns="0" bIns="0" anchor="ctr"/>
          <a:lstStyle/>
          <a:p>
            <a:pPr algn="ctr"/>
            <a:r>
              <a:rPr lang="en-US" altLang="ko-KR" dirty="0">
                <a:solidFill>
                  <a:srgbClr val="FF0000"/>
                </a:solidFill>
              </a:rPr>
              <a:t>Openvswitch_mod.ko</a:t>
            </a:r>
            <a:endParaRPr lang="ko-KR" altLang="en-US" dirty="0">
              <a:solidFill>
                <a:srgbClr val="FF0000"/>
              </a:solidFill>
            </a:endParaRPr>
          </a:p>
        </p:txBody>
      </p:sp>
      <p:sp>
        <p:nvSpPr>
          <p:cNvPr id="54284" name="object 14"/>
          <p:cNvSpPr>
            <a:spLocks noChangeArrowheads="1"/>
          </p:cNvSpPr>
          <p:nvPr/>
        </p:nvSpPr>
        <p:spPr bwMode="auto">
          <a:xfrm>
            <a:off x="1190625" y="2992438"/>
            <a:ext cx="3094038" cy="1958975"/>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85" name="object 15"/>
          <p:cNvSpPr>
            <a:spLocks noChangeArrowheads="1"/>
          </p:cNvSpPr>
          <p:nvPr/>
        </p:nvSpPr>
        <p:spPr bwMode="auto">
          <a:xfrm>
            <a:off x="1236663" y="3017838"/>
            <a:ext cx="3001962" cy="1868487"/>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86" name="object 16"/>
          <p:cNvSpPr>
            <a:spLocks/>
          </p:cNvSpPr>
          <p:nvPr/>
        </p:nvSpPr>
        <p:spPr bwMode="auto">
          <a:xfrm>
            <a:off x="1236663" y="3017838"/>
            <a:ext cx="3001962" cy="1868487"/>
          </a:xfrm>
          <a:custGeom>
            <a:avLst/>
            <a:gdLst>
              <a:gd name="T0" fmla="*/ 0 w 3301705"/>
              <a:gd name="T1" fmla="*/ 4474 h 2116814"/>
              <a:gd name="T2" fmla="*/ 165 w 3301705"/>
              <a:gd name="T3" fmla="*/ 3749 h 2116814"/>
              <a:gd name="T4" fmla="*/ 643 w 3301705"/>
              <a:gd name="T5" fmla="*/ 3061 h 2116814"/>
              <a:gd name="T6" fmla="*/ 1407 w 3301705"/>
              <a:gd name="T7" fmla="*/ 2419 h 2116814"/>
              <a:gd name="T8" fmla="*/ 2436 w 3301705"/>
              <a:gd name="T9" fmla="*/ 1832 h 2116814"/>
              <a:gd name="T10" fmla="*/ 3695 w 3301705"/>
              <a:gd name="T11" fmla="*/ 1312 h 2116814"/>
              <a:gd name="T12" fmla="*/ 5164 w 3301705"/>
              <a:gd name="T13" fmla="*/ 863 h 2116814"/>
              <a:gd name="T14" fmla="*/ 6817 w 3301705"/>
              <a:gd name="T15" fmla="*/ 500 h 2116814"/>
              <a:gd name="T16" fmla="*/ 8628 w 3301705"/>
              <a:gd name="T17" fmla="*/ 228 h 2116814"/>
              <a:gd name="T18" fmla="*/ 10569 w 3301705"/>
              <a:gd name="T19" fmla="*/ 58 h 2116814"/>
              <a:gd name="T20" fmla="*/ 12614 w 3301705"/>
              <a:gd name="T21" fmla="*/ 0 h 2116814"/>
              <a:gd name="T22" fmla="*/ 105439 w 3301705"/>
              <a:gd name="T23" fmla="*/ 0 h 2116814"/>
              <a:gd name="T24" fmla="*/ 107485 w 3301705"/>
              <a:gd name="T25" fmla="*/ 58 h 2116814"/>
              <a:gd name="T26" fmla="*/ 109427 w 3301705"/>
              <a:gd name="T27" fmla="*/ 228 h 2116814"/>
              <a:gd name="T28" fmla="*/ 111236 w 3301705"/>
              <a:gd name="T29" fmla="*/ 500 h 2116814"/>
              <a:gd name="T30" fmla="*/ 112889 w 3301705"/>
              <a:gd name="T31" fmla="*/ 863 h 2116814"/>
              <a:gd name="T32" fmla="*/ 114359 w 3301705"/>
              <a:gd name="T33" fmla="*/ 1312 h 2116814"/>
              <a:gd name="T34" fmla="*/ 115620 w 3301705"/>
              <a:gd name="T35" fmla="*/ 1832 h 2116814"/>
              <a:gd name="T36" fmla="*/ 116646 w 3301705"/>
              <a:gd name="T37" fmla="*/ 2419 h 2116814"/>
              <a:gd name="T38" fmla="*/ 117411 w 3301705"/>
              <a:gd name="T39" fmla="*/ 3061 h 2116814"/>
              <a:gd name="T40" fmla="*/ 117889 w 3301705"/>
              <a:gd name="T41" fmla="*/ 3749 h 2116814"/>
              <a:gd name="T42" fmla="*/ 118053 w 3301705"/>
              <a:gd name="T43" fmla="*/ 4474 h 2116814"/>
              <a:gd name="T44" fmla="*/ 118053 w 3301705"/>
              <a:gd name="T45" fmla="*/ 22374 h 2116814"/>
              <a:gd name="T46" fmla="*/ 117889 w 3301705"/>
              <a:gd name="T47" fmla="*/ 23101 h 2116814"/>
              <a:gd name="T48" fmla="*/ 117411 w 3301705"/>
              <a:gd name="T49" fmla="*/ 23789 h 2116814"/>
              <a:gd name="T50" fmla="*/ 116646 w 3301705"/>
              <a:gd name="T51" fmla="*/ 24431 h 2116814"/>
              <a:gd name="T52" fmla="*/ 115620 w 3301705"/>
              <a:gd name="T53" fmla="*/ 25018 h 2116814"/>
              <a:gd name="T54" fmla="*/ 114359 w 3301705"/>
              <a:gd name="T55" fmla="*/ 25541 h 2116814"/>
              <a:gd name="T56" fmla="*/ 112889 w 3301705"/>
              <a:gd name="T57" fmla="*/ 25986 h 2116814"/>
              <a:gd name="T58" fmla="*/ 111236 w 3301705"/>
              <a:gd name="T59" fmla="*/ 26350 h 2116814"/>
              <a:gd name="T60" fmla="*/ 109427 w 3301705"/>
              <a:gd name="T61" fmla="*/ 26622 h 2116814"/>
              <a:gd name="T62" fmla="*/ 107485 w 3301705"/>
              <a:gd name="T63" fmla="*/ 26791 h 2116814"/>
              <a:gd name="T64" fmla="*/ 105439 w 3301705"/>
              <a:gd name="T65" fmla="*/ 26850 h 2116814"/>
              <a:gd name="T66" fmla="*/ 12614 w 3301705"/>
              <a:gd name="T67" fmla="*/ 26850 h 2116814"/>
              <a:gd name="T68" fmla="*/ 10569 w 3301705"/>
              <a:gd name="T69" fmla="*/ 26791 h 2116814"/>
              <a:gd name="T70" fmla="*/ 8628 w 3301705"/>
              <a:gd name="T71" fmla="*/ 26622 h 2116814"/>
              <a:gd name="T72" fmla="*/ 6817 w 3301705"/>
              <a:gd name="T73" fmla="*/ 26350 h 2116814"/>
              <a:gd name="T74" fmla="*/ 5164 w 3301705"/>
              <a:gd name="T75" fmla="*/ 25986 h 2116814"/>
              <a:gd name="T76" fmla="*/ 3695 w 3301705"/>
              <a:gd name="T77" fmla="*/ 25541 h 2116814"/>
              <a:gd name="T78" fmla="*/ 2436 w 3301705"/>
              <a:gd name="T79" fmla="*/ 25018 h 2116814"/>
              <a:gd name="T80" fmla="*/ 1407 w 3301705"/>
              <a:gd name="T81" fmla="*/ 24431 h 2116814"/>
              <a:gd name="T82" fmla="*/ 643 w 3301705"/>
              <a:gd name="T83" fmla="*/ 23789 h 2116814"/>
              <a:gd name="T84" fmla="*/ 165 w 3301705"/>
              <a:gd name="T85" fmla="*/ 23101 h 2116814"/>
              <a:gd name="T86" fmla="*/ 0 w 3301705"/>
              <a:gd name="T87" fmla="*/ 22374 h 2116814"/>
              <a:gd name="T88" fmla="*/ 0 w 3301705"/>
              <a:gd name="T89" fmla="*/ 4474 h 211681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3301705" h="2116814">
                <a:moveTo>
                  <a:pt x="0" y="352809"/>
                </a:moveTo>
                <a:lnTo>
                  <a:pt x="4617" y="295582"/>
                </a:lnTo>
                <a:lnTo>
                  <a:pt x="17986" y="241294"/>
                </a:lnTo>
                <a:lnTo>
                  <a:pt x="39380" y="190673"/>
                </a:lnTo>
                <a:lnTo>
                  <a:pt x="68071" y="144444"/>
                </a:lnTo>
                <a:lnTo>
                  <a:pt x="103335" y="103335"/>
                </a:lnTo>
                <a:lnTo>
                  <a:pt x="144444" y="68071"/>
                </a:lnTo>
                <a:lnTo>
                  <a:pt x="190673" y="39380"/>
                </a:lnTo>
                <a:lnTo>
                  <a:pt x="241294" y="17986"/>
                </a:lnTo>
                <a:lnTo>
                  <a:pt x="295582" y="4617"/>
                </a:lnTo>
                <a:lnTo>
                  <a:pt x="352809" y="0"/>
                </a:lnTo>
                <a:lnTo>
                  <a:pt x="2948895" y="0"/>
                </a:lnTo>
                <a:lnTo>
                  <a:pt x="3006122" y="4617"/>
                </a:lnTo>
                <a:lnTo>
                  <a:pt x="3060410" y="17986"/>
                </a:lnTo>
                <a:lnTo>
                  <a:pt x="3111031" y="39380"/>
                </a:lnTo>
                <a:lnTo>
                  <a:pt x="3157260" y="68071"/>
                </a:lnTo>
                <a:lnTo>
                  <a:pt x="3198369" y="103335"/>
                </a:lnTo>
                <a:lnTo>
                  <a:pt x="3233633" y="144444"/>
                </a:lnTo>
                <a:lnTo>
                  <a:pt x="3262325" y="190673"/>
                </a:lnTo>
                <a:lnTo>
                  <a:pt x="3283718" y="241294"/>
                </a:lnTo>
                <a:lnTo>
                  <a:pt x="3297087" y="295582"/>
                </a:lnTo>
                <a:lnTo>
                  <a:pt x="3301705" y="352809"/>
                </a:lnTo>
                <a:lnTo>
                  <a:pt x="3301705" y="1764004"/>
                </a:lnTo>
                <a:lnTo>
                  <a:pt x="3297087" y="1821232"/>
                </a:lnTo>
                <a:lnTo>
                  <a:pt x="3283718" y="1875519"/>
                </a:lnTo>
                <a:lnTo>
                  <a:pt x="3262325" y="1926140"/>
                </a:lnTo>
                <a:lnTo>
                  <a:pt x="3233633" y="1972369"/>
                </a:lnTo>
                <a:lnTo>
                  <a:pt x="3198369" y="2013478"/>
                </a:lnTo>
                <a:lnTo>
                  <a:pt x="3157260" y="2048742"/>
                </a:lnTo>
                <a:lnTo>
                  <a:pt x="3111031" y="2077434"/>
                </a:lnTo>
                <a:lnTo>
                  <a:pt x="3060410" y="2098827"/>
                </a:lnTo>
                <a:lnTo>
                  <a:pt x="3006122" y="2112196"/>
                </a:lnTo>
                <a:lnTo>
                  <a:pt x="2948895" y="2116814"/>
                </a:lnTo>
                <a:lnTo>
                  <a:pt x="352809" y="2116814"/>
                </a:lnTo>
                <a:lnTo>
                  <a:pt x="295582" y="2112196"/>
                </a:lnTo>
                <a:lnTo>
                  <a:pt x="241294" y="2098827"/>
                </a:lnTo>
                <a:lnTo>
                  <a:pt x="190673" y="2077434"/>
                </a:lnTo>
                <a:lnTo>
                  <a:pt x="144444" y="2048742"/>
                </a:lnTo>
                <a:lnTo>
                  <a:pt x="103335" y="2013478"/>
                </a:lnTo>
                <a:lnTo>
                  <a:pt x="68071" y="1972369"/>
                </a:lnTo>
                <a:lnTo>
                  <a:pt x="39380" y="1926140"/>
                </a:lnTo>
                <a:lnTo>
                  <a:pt x="17986" y="1875519"/>
                </a:lnTo>
                <a:lnTo>
                  <a:pt x="4617" y="1821232"/>
                </a:lnTo>
                <a:lnTo>
                  <a:pt x="0" y="1764004"/>
                </a:lnTo>
                <a:lnTo>
                  <a:pt x="0" y="352809"/>
                </a:lnTo>
                <a:close/>
              </a:path>
            </a:pathLst>
          </a:custGeom>
          <a:noFill/>
          <a:ln w="9524">
            <a:solidFill>
              <a:srgbClr val="5B92C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17" name="object 17"/>
          <p:cNvSpPr txBox="1"/>
          <p:nvPr/>
        </p:nvSpPr>
        <p:spPr>
          <a:xfrm>
            <a:off x="1619250" y="3817938"/>
            <a:ext cx="2160588" cy="284162"/>
          </a:xfrm>
          <a:prstGeom prst="rect">
            <a:avLst/>
          </a:prstGeom>
        </p:spPr>
        <p:txBody>
          <a:bodyPr lIns="0" tIns="0" rIns="0" bIns="0"/>
          <a:lstStyle/>
          <a:p>
            <a:pPr marL="11397" algn="ctr">
              <a:defRPr/>
            </a:pPr>
            <a:r>
              <a:rPr sz="2800" dirty="0">
                <a:solidFill>
                  <a:srgbClr val="FFFFFF"/>
                </a:solidFill>
                <a:latin typeface="Calibri"/>
                <a:ea typeface="굴림" charset="-127"/>
                <a:cs typeface="Calibri"/>
              </a:rPr>
              <a:t>o</a:t>
            </a:r>
            <a:r>
              <a:rPr sz="2800" spc="-4" dirty="0">
                <a:solidFill>
                  <a:srgbClr val="FFFFFF"/>
                </a:solidFill>
                <a:latin typeface="Calibri"/>
                <a:ea typeface="굴림" charset="-127"/>
                <a:cs typeface="Calibri"/>
              </a:rPr>
              <a:t>v</a:t>
            </a:r>
            <a:r>
              <a:rPr sz="2800" dirty="0">
                <a:solidFill>
                  <a:srgbClr val="FFFFFF"/>
                </a:solidFill>
                <a:latin typeface="Calibri"/>
                <a:ea typeface="굴림" charset="-127"/>
                <a:cs typeface="Calibri"/>
              </a:rPr>
              <a:t>sd</a:t>
            </a:r>
            <a:r>
              <a:rPr sz="2800" spc="-4" dirty="0">
                <a:solidFill>
                  <a:srgbClr val="FFFFFF"/>
                </a:solidFill>
                <a:latin typeface="Calibri"/>
                <a:ea typeface="굴림" charset="-127"/>
                <a:cs typeface="Calibri"/>
              </a:rPr>
              <a:t>b</a:t>
            </a:r>
            <a:r>
              <a:rPr sz="2800" spc="-202" dirty="0">
                <a:solidFill>
                  <a:srgbClr val="FFFFFF"/>
                </a:solidFill>
                <a:latin typeface="Calibri"/>
                <a:ea typeface="굴림" charset="-127"/>
                <a:cs typeface="Calibri"/>
              </a:rPr>
              <a:t>-­‐s</a:t>
            </a:r>
            <a:r>
              <a:rPr sz="2800" spc="-310" dirty="0">
                <a:solidFill>
                  <a:srgbClr val="FFFFFF"/>
                </a:solidFill>
                <a:latin typeface="Calibri"/>
                <a:ea typeface="굴림" charset="-127"/>
                <a:cs typeface="Calibri"/>
              </a:rPr>
              <a:t>e</a:t>
            </a:r>
            <a:r>
              <a:rPr sz="2800" spc="-13" dirty="0">
                <a:solidFill>
                  <a:srgbClr val="FFFFFF"/>
                </a:solidFill>
                <a:latin typeface="Calibri"/>
                <a:ea typeface="굴림" charset="-127"/>
                <a:cs typeface="Calibri"/>
              </a:rPr>
              <a:t>rve</a:t>
            </a:r>
            <a:r>
              <a:rPr sz="2800" spc="-9" dirty="0">
                <a:solidFill>
                  <a:srgbClr val="FFFFFF"/>
                </a:solidFill>
                <a:latin typeface="Calibri"/>
                <a:ea typeface="굴림" charset="-127"/>
                <a:cs typeface="Calibri"/>
              </a:rPr>
              <a:t>r</a:t>
            </a:r>
            <a:endParaRPr sz="2800" dirty="0">
              <a:latin typeface="Calibri"/>
              <a:ea typeface="굴림" charset="-127"/>
              <a:cs typeface="Calibri"/>
            </a:endParaRPr>
          </a:p>
        </p:txBody>
      </p:sp>
      <p:sp>
        <p:nvSpPr>
          <p:cNvPr id="54288" name="object 18"/>
          <p:cNvSpPr txBox="1">
            <a:spLocks noChangeArrowheads="1"/>
          </p:cNvSpPr>
          <p:nvPr/>
        </p:nvSpPr>
        <p:spPr bwMode="auto">
          <a:xfrm>
            <a:off x="7910513" y="4646613"/>
            <a:ext cx="909637"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lnSpc>
                <a:spcPct val="153000"/>
              </a:lnSpc>
            </a:pPr>
            <a:r>
              <a:rPr lang="ko-KR" altLang="ko-KR" b="1">
                <a:latin typeface="Calibri" panose="020F0502020204030204" pitchFamily="34" charset="0"/>
              </a:rPr>
              <a:t>User Kernel</a:t>
            </a:r>
          </a:p>
        </p:txBody>
      </p:sp>
      <p:sp>
        <p:nvSpPr>
          <p:cNvPr id="54289" name="object 19"/>
          <p:cNvSpPr>
            <a:spLocks noChangeArrowheads="1"/>
          </p:cNvSpPr>
          <p:nvPr/>
        </p:nvSpPr>
        <p:spPr bwMode="auto">
          <a:xfrm>
            <a:off x="2636838" y="1782763"/>
            <a:ext cx="3983037" cy="465137"/>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90" name="object 20"/>
          <p:cNvSpPr>
            <a:spLocks noChangeArrowheads="1"/>
          </p:cNvSpPr>
          <p:nvPr/>
        </p:nvSpPr>
        <p:spPr bwMode="auto">
          <a:xfrm>
            <a:off x="3922713" y="1830388"/>
            <a:ext cx="1408112" cy="384175"/>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91" name="object 21"/>
          <p:cNvSpPr>
            <a:spLocks noChangeArrowheads="1"/>
          </p:cNvSpPr>
          <p:nvPr/>
        </p:nvSpPr>
        <p:spPr bwMode="auto">
          <a:xfrm>
            <a:off x="2682875" y="1806575"/>
            <a:ext cx="3892550" cy="374650"/>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92" name="object 22"/>
          <p:cNvSpPr>
            <a:spLocks/>
          </p:cNvSpPr>
          <p:nvPr/>
        </p:nvSpPr>
        <p:spPr bwMode="auto">
          <a:xfrm>
            <a:off x="2682875" y="1806575"/>
            <a:ext cx="3892550" cy="374650"/>
          </a:xfrm>
          <a:custGeom>
            <a:avLst/>
            <a:gdLst>
              <a:gd name="T0" fmla="*/ 0 w 4281584"/>
              <a:gd name="T1" fmla="*/ 800 h 425891"/>
              <a:gd name="T2" fmla="*/ 442 w 4281584"/>
              <a:gd name="T3" fmla="*/ 348 h 425891"/>
              <a:gd name="T4" fmla="*/ 1578 w 4281584"/>
              <a:gd name="T5" fmla="*/ 60 h 425891"/>
              <a:gd name="T6" fmla="*/ 150102 w 4281584"/>
              <a:gd name="T7" fmla="*/ 0 h 425891"/>
              <a:gd name="T8" fmla="*/ 150617 w 4281584"/>
              <a:gd name="T9" fmla="*/ 17 h 425891"/>
              <a:gd name="T10" fmla="*/ 151908 w 4281584"/>
              <a:gd name="T11" fmla="*/ 240 h 425891"/>
              <a:gd name="T12" fmla="*/ 152589 w 4281584"/>
              <a:gd name="T13" fmla="*/ 652 h 425891"/>
              <a:gd name="T14" fmla="*/ 152632 w 4281584"/>
              <a:gd name="T15" fmla="*/ 3996 h 425891"/>
              <a:gd name="T16" fmla="*/ 152578 w 4281584"/>
              <a:gd name="T17" fmla="*/ 4158 h 425891"/>
              <a:gd name="T18" fmla="*/ 151874 w 4281584"/>
              <a:gd name="T19" fmla="*/ 4566 h 425891"/>
              <a:gd name="T20" fmla="*/ 150570 w 4281584"/>
              <a:gd name="T21" fmla="*/ 4781 h 425891"/>
              <a:gd name="T22" fmla="*/ 2530 w 4281584"/>
              <a:gd name="T23" fmla="*/ 4795 h 425891"/>
              <a:gd name="T24" fmla="*/ 2015 w 4281584"/>
              <a:gd name="T25" fmla="*/ 4778 h 425891"/>
              <a:gd name="T26" fmla="*/ 724 w 4281584"/>
              <a:gd name="T27" fmla="*/ 4556 h 425891"/>
              <a:gd name="T28" fmla="*/ 44 w 4281584"/>
              <a:gd name="T29" fmla="*/ 4144 h 425891"/>
              <a:gd name="T30" fmla="*/ 0 w 4281584"/>
              <a:gd name="T31" fmla="*/ 800 h 4258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281584" h="425891">
                <a:moveTo>
                  <a:pt x="0" y="70982"/>
                </a:moveTo>
                <a:lnTo>
                  <a:pt x="12402" y="30885"/>
                </a:lnTo>
                <a:lnTo>
                  <a:pt x="44281" y="5193"/>
                </a:lnTo>
                <a:lnTo>
                  <a:pt x="4210601" y="0"/>
                </a:lnTo>
                <a:lnTo>
                  <a:pt x="4225075" y="1476"/>
                </a:lnTo>
                <a:lnTo>
                  <a:pt x="4261258" y="21259"/>
                </a:lnTo>
                <a:lnTo>
                  <a:pt x="4280373" y="57855"/>
                </a:lnTo>
                <a:lnTo>
                  <a:pt x="4281584" y="354908"/>
                </a:lnTo>
                <a:lnTo>
                  <a:pt x="4280108" y="369382"/>
                </a:lnTo>
                <a:lnTo>
                  <a:pt x="4260325" y="405565"/>
                </a:lnTo>
                <a:lnTo>
                  <a:pt x="4223729" y="424680"/>
                </a:lnTo>
                <a:lnTo>
                  <a:pt x="70983" y="425891"/>
                </a:lnTo>
                <a:lnTo>
                  <a:pt x="56509" y="424415"/>
                </a:lnTo>
                <a:lnTo>
                  <a:pt x="20326" y="404632"/>
                </a:lnTo>
                <a:lnTo>
                  <a:pt x="1211" y="368036"/>
                </a:lnTo>
                <a:lnTo>
                  <a:pt x="0" y="70982"/>
                </a:lnTo>
                <a:close/>
              </a:path>
            </a:pathLst>
          </a:custGeom>
          <a:noFill/>
          <a:ln w="9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293" name="object 23"/>
          <p:cNvSpPr>
            <a:spLocks noChangeArrowheads="1"/>
          </p:cNvSpPr>
          <p:nvPr/>
        </p:nvSpPr>
        <p:spPr bwMode="auto">
          <a:xfrm>
            <a:off x="5002213" y="1970088"/>
            <a:ext cx="1277937" cy="1114425"/>
          </a:xfrm>
          <a:prstGeom prst="rect">
            <a:avLst/>
          </a:prstGeom>
          <a:blipFill dpi="0" rotWithShape="1">
            <a:blip r:embed="rId1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94" name="object 24"/>
          <p:cNvSpPr>
            <a:spLocks/>
          </p:cNvSpPr>
          <p:nvPr/>
        </p:nvSpPr>
        <p:spPr bwMode="auto">
          <a:xfrm>
            <a:off x="5259388" y="2197100"/>
            <a:ext cx="971550" cy="820738"/>
          </a:xfrm>
          <a:custGeom>
            <a:avLst/>
            <a:gdLst>
              <a:gd name="T0" fmla="*/ 36393 w 1070088"/>
              <a:gd name="T1" fmla="*/ 11125 h 931414"/>
              <a:gd name="T2" fmla="*/ 0 w 1070088"/>
              <a:gd name="T3" fmla="*/ 0 h 931414"/>
              <a:gd name="T4" fmla="*/ 0 60000 65536"/>
              <a:gd name="T5" fmla="*/ 0 60000 65536"/>
            </a:gdLst>
            <a:ahLst/>
            <a:cxnLst>
              <a:cxn ang="T4">
                <a:pos x="T0" y="T1"/>
              </a:cxn>
              <a:cxn ang="T5">
                <a:pos x="T2" y="T3"/>
              </a:cxn>
            </a:cxnLst>
            <a:rect l="0" t="0" r="r" b="b"/>
            <a:pathLst>
              <a:path w="1070088" h="931414">
                <a:moveTo>
                  <a:pt x="1070088" y="931414"/>
                </a:moveTo>
                <a:lnTo>
                  <a:pt x="0" y="0"/>
                </a:lnTo>
              </a:path>
            </a:pathLst>
          </a:custGeom>
          <a:noFill/>
          <a:ln w="25399">
            <a:solidFill>
              <a:srgbClr val="FAA75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295" name="object 25"/>
          <p:cNvSpPr>
            <a:spLocks/>
          </p:cNvSpPr>
          <p:nvPr/>
        </p:nvSpPr>
        <p:spPr bwMode="auto">
          <a:xfrm>
            <a:off x="5241925" y="2181225"/>
            <a:ext cx="123825" cy="115888"/>
          </a:xfrm>
          <a:custGeom>
            <a:avLst/>
            <a:gdLst>
              <a:gd name="T0" fmla="*/ 0 w 137485"/>
              <a:gd name="T1" fmla="*/ 0 h 131277"/>
              <a:gd name="T2" fmla="*/ 1388 w 137485"/>
              <a:gd name="T3" fmla="*/ 1671 h 131277"/>
              <a:gd name="T4" fmla="*/ 1475 w 137485"/>
              <a:gd name="T5" fmla="*/ 636 h 131277"/>
              <a:gd name="T6" fmla="*/ 3529 w 137485"/>
              <a:gd name="T7" fmla="*/ 451 h 131277"/>
              <a:gd name="T8" fmla="*/ 0 w 137485"/>
              <a:gd name="T9" fmla="*/ 0 h 1312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485" h="131277">
                <a:moveTo>
                  <a:pt x="0" y="0"/>
                </a:moveTo>
                <a:lnTo>
                  <a:pt x="54104" y="131277"/>
                </a:lnTo>
                <a:lnTo>
                  <a:pt x="57476" y="50027"/>
                </a:lnTo>
                <a:lnTo>
                  <a:pt x="137485" y="35482"/>
                </a:lnTo>
                <a:lnTo>
                  <a:pt x="0" y="0"/>
                </a:lnTo>
                <a:close/>
              </a:path>
            </a:pathLst>
          </a:custGeom>
          <a:solidFill>
            <a:srgbClr val="FAA75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296" name="object 26"/>
          <p:cNvSpPr>
            <a:spLocks noChangeArrowheads="1"/>
          </p:cNvSpPr>
          <p:nvPr/>
        </p:nvSpPr>
        <p:spPr bwMode="auto">
          <a:xfrm>
            <a:off x="5191125" y="1970088"/>
            <a:ext cx="1277938" cy="1114425"/>
          </a:xfrm>
          <a:prstGeom prst="rect">
            <a:avLst/>
          </a:prstGeom>
          <a:blipFill dpi="0" rotWithShape="1">
            <a:blip r:embed="rId1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97" name="object 27"/>
          <p:cNvSpPr>
            <a:spLocks/>
          </p:cNvSpPr>
          <p:nvPr/>
        </p:nvSpPr>
        <p:spPr bwMode="auto">
          <a:xfrm>
            <a:off x="5445125" y="2197100"/>
            <a:ext cx="973138" cy="820738"/>
          </a:xfrm>
          <a:custGeom>
            <a:avLst/>
            <a:gdLst>
              <a:gd name="T0" fmla="*/ 38534 w 1070088"/>
              <a:gd name="T1" fmla="*/ 11125 h 931414"/>
              <a:gd name="T2" fmla="*/ 0 w 1070088"/>
              <a:gd name="T3" fmla="*/ 0 h 931414"/>
              <a:gd name="T4" fmla="*/ 0 60000 65536"/>
              <a:gd name="T5" fmla="*/ 0 60000 65536"/>
            </a:gdLst>
            <a:ahLst/>
            <a:cxnLst>
              <a:cxn ang="T4">
                <a:pos x="T0" y="T1"/>
              </a:cxn>
              <a:cxn ang="T5">
                <a:pos x="T2" y="T3"/>
              </a:cxn>
            </a:cxnLst>
            <a:rect l="0" t="0" r="r" b="b"/>
            <a:pathLst>
              <a:path w="1070088" h="931414">
                <a:moveTo>
                  <a:pt x="1070088" y="931414"/>
                </a:moveTo>
                <a:lnTo>
                  <a:pt x="0" y="0"/>
                </a:lnTo>
              </a:path>
            </a:pathLst>
          </a:custGeom>
          <a:noFill/>
          <a:ln w="25399">
            <a:solidFill>
              <a:srgbClr val="FAA75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298" name="object 28"/>
          <p:cNvSpPr>
            <a:spLocks/>
          </p:cNvSpPr>
          <p:nvPr/>
        </p:nvSpPr>
        <p:spPr bwMode="auto">
          <a:xfrm>
            <a:off x="5427663" y="2181225"/>
            <a:ext cx="125412" cy="115888"/>
          </a:xfrm>
          <a:custGeom>
            <a:avLst/>
            <a:gdLst>
              <a:gd name="T0" fmla="*/ 0 w 137485"/>
              <a:gd name="T1" fmla="*/ 0 h 131277"/>
              <a:gd name="T2" fmla="*/ 2168 w 137485"/>
              <a:gd name="T3" fmla="*/ 1671 h 131277"/>
              <a:gd name="T4" fmla="*/ 2303 w 137485"/>
              <a:gd name="T5" fmla="*/ 636 h 131277"/>
              <a:gd name="T6" fmla="*/ 5511 w 137485"/>
              <a:gd name="T7" fmla="*/ 451 h 131277"/>
              <a:gd name="T8" fmla="*/ 0 w 137485"/>
              <a:gd name="T9" fmla="*/ 0 h 1312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485" h="131277">
                <a:moveTo>
                  <a:pt x="0" y="0"/>
                </a:moveTo>
                <a:lnTo>
                  <a:pt x="54104" y="131277"/>
                </a:lnTo>
                <a:lnTo>
                  <a:pt x="57476" y="50027"/>
                </a:lnTo>
                <a:lnTo>
                  <a:pt x="137485" y="35482"/>
                </a:lnTo>
                <a:lnTo>
                  <a:pt x="0" y="0"/>
                </a:lnTo>
                <a:close/>
              </a:path>
            </a:pathLst>
          </a:custGeom>
          <a:solidFill>
            <a:srgbClr val="FAA75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299" name="object 29"/>
          <p:cNvSpPr>
            <a:spLocks noChangeArrowheads="1"/>
          </p:cNvSpPr>
          <p:nvPr/>
        </p:nvSpPr>
        <p:spPr bwMode="auto">
          <a:xfrm>
            <a:off x="4791075" y="1970088"/>
            <a:ext cx="1277938" cy="1114425"/>
          </a:xfrm>
          <a:prstGeom prst="rect">
            <a:avLst/>
          </a:prstGeom>
          <a:blipFill dpi="0" rotWithShape="1">
            <a:blip r:embed="rId1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300" name="object 30"/>
          <p:cNvSpPr>
            <a:spLocks/>
          </p:cNvSpPr>
          <p:nvPr/>
        </p:nvSpPr>
        <p:spPr bwMode="auto">
          <a:xfrm>
            <a:off x="5045075" y="2197100"/>
            <a:ext cx="973138" cy="820738"/>
          </a:xfrm>
          <a:custGeom>
            <a:avLst/>
            <a:gdLst>
              <a:gd name="T0" fmla="*/ 38534 w 1070088"/>
              <a:gd name="T1" fmla="*/ 11125 h 931414"/>
              <a:gd name="T2" fmla="*/ 0 w 1070088"/>
              <a:gd name="T3" fmla="*/ 0 h 931414"/>
              <a:gd name="T4" fmla="*/ 0 60000 65536"/>
              <a:gd name="T5" fmla="*/ 0 60000 65536"/>
            </a:gdLst>
            <a:ahLst/>
            <a:cxnLst>
              <a:cxn ang="T4">
                <a:pos x="T0" y="T1"/>
              </a:cxn>
              <a:cxn ang="T5">
                <a:pos x="T2" y="T3"/>
              </a:cxn>
            </a:cxnLst>
            <a:rect l="0" t="0" r="r" b="b"/>
            <a:pathLst>
              <a:path w="1070088" h="931414">
                <a:moveTo>
                  <a:pt x="1070088" y="931414"/>
                </a:moveTo>
                <a:lnTo>
                  <a:pt x="0" y="0"/>
                </a:lnTo>
              </a:path>
            </a:pathLst>
          </a:custGeom>
          <a:noFill/>
          <a:ln w="25399">
            <a:solidFill>
              <a:srgbClr val="FAA75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301" name="object 31"/>
          <p:cNvSpPr>
            <a:spLocks/>
          </p:cNvSpPr>
          <p:nvPr/>
        </p:nvSpPr>
        <p:spPr bwMode="auto">
          <a:xfrm>
            <a:off x="5027613" y="2181225"/>
            <a:ext cx="125412" cy="115888"/>
          </a:xfrm>
          <a:custGeom>
            <a:avLst/>
            <a:gdLst>
              <a:gd name="T0" fmla="*/ 0 w 137485"/>
              <a:gd name="T1" fmla="*/ 0 h 131277"/>
              <a:gd name="T2" fmla="*/ 2168 w 137485"/>
              <a:gd name="T3" fmla="*/ 1671 h 131277"/>
              <a:gd name="T4" fmla="*/ 2303 w 137485"/>
              <a:gd name="T5" fmla="*/ 636 h 131277"/>
              <a:gd name="T6" fmla="*/ 5511 w 137485"/>
              <a:gd name="T7" fmla="*/ 451 h 131277"/>
              <a:gd name="T8" fmla="*/ 0 w 137485"/>
              <a:gd name="T9" fmla="*/ 0 h 1312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485" h="131277">
                <a:moveTo>
                  <a:pt x="0" y="0"/>
                </a:moveTo>
                <a:lnTo>
                  <a:pt x="54104" y="131277"/>
                </a:lnTo>
                <a:lnTo>
                  <a:pt x="57476" y="50027"/>
                </a:lnTo>
                <a:lnTo>
                  <a:pt x="137485" y="35482"/>
                </a:lnTo>
                <a:lnTo>
                  <a:pt x="0" y="0"/>
                </a:lnTo>
                <a:close/>
              </a:path>
            </a:pathLst>
          </a:custGeom>
          <a:solidFill>
            <a:srgbClr val="FAA75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302" name="object 32"/>
          <p:cNvSpPr>
            <a:spLocks noChangeArrowheads="1"/>
          </p:cNvSpPr>
          <p:nvPr/>
        </p:nvSpPr>
        <p:spPr bwMode="auto">
          <a:xfrm>
            <a:off x="4727575" y="2992438"/>
            <a:ext cx="3011488" cy="1958975"/>
          </a:xfrm>
          <a:prstGeom prst="rect">
            <a:avLst/>
          </a:prstGeom>
          <a:blipFill dpi="0" rotWithShape="1">
            <a:blip r:embed="rId1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303" name="object 33"/>
          <p:cNvSpPr>
            <a:spLocks noChangeArrowheads="1"/>
          </p:cNvSpPr>
          <p:nvPr/>
        </p:nvSpPr>
        <p:spPr bwMode="auto">
          <a:xfrm>
            <a:off x="4772025" y="3017838"/>
            <a:ext cx="2919413" cy="1868487"/>
          </a:xfrm>
          <a:prstGeom prst="rect">
            <a:avLst/>
          </a:prstGeom>
          <a:blipFill dpi="0" rotWithShape="1">
            <a:blip r:embed="rId1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304" name="object 34"/>
          <p:cNvSpPr>
            <a:spLocks/>
          </p:cNvSpPr>
          <p:nvPr/>
        </p:nvSpPr>
        <p:spPr bwMode="auto">
          <a:xfrm>
            <a:off x="4772025" y="3017838"/>
            <a:ext cx="2919413" cy="1868487"/>
          </a:xfrm>
          <a:custGeom>
            <a:avLst/>
            <a:gdLst>
              <a:gd name="T0" fmla="*/ 0 w 3212024"/>
              <a:gd name="T1" fmla="*/ 4474 h 2116814"/>
              <a:gd name="T2" fmla="*/ 163 w 3212024"/>
              <a:gd name="T3" fmla="*/ 3749 h 2116814"/>
              <a:gd name="T4" fmla="*/ 635 w 3212024"/>
              <a:gd name="T5" fmla="*/ 3061 h 2116814"/>
              <a:gd name="T6" fmla="*/ 1392 w 3212024"/>
              <a:gd name="T7" fmla="*/ 2419 h 2116814"/>
              <a:gd name="T8" fmla="*/ 2405 w 3212024"/>
              <a:gd name="T9" fmla="*/ 1832 h 2116814"/>
              <a:gd name="T10" fmla="*/ 3650 w 3212024"/>
              <a:gd name="T11" fmla="*/ 1312 h 2116814"/>
              <a:gd name="T12" fmla="*/ 5103 w 3212024"/>
              <a:gd name="T13" fmla="*/ 863 h 2116814"/>
              <a:gd name="T14" fmla="*/ 6737 w 3212024"/>
              <a:gd name="T15" fmla="*/ 500 h 2116814"/>
              <a:gd name="T16" fmla="*/ 8525 w 3212024"/>
              <a:gd name="T17" fmla="*/ 228 h 2116814"/>
              <a:gd name="T18" fmla="*/ 10442 w 3212024"/>
              <a:gd name="T19" fmla="*/ 58 h 2116814"/>
              <a:gd name="T20" fmla="*/ 12464 w 3212024"/>
              <a:gd name="T21" fmla="*/ 0 h 2116814"/>
              <a:gd name="T22" fmla="*/ 101003 w 3212024"/>
              <a:gd name="T23" fmla="*/ 0 h 2116814"/>
              <a:gd name="T24" fmla="*/ 103023 w 3212024"/>
              <a:gd name="T25" fmla="*/ 58 h 2116814"/>
              <a:gd name="T26" fmla="*/ 104942 w 3212024"/>
              <a:gd name="T27" fmla="*/ 228 h 2116814"/>
              <a:gd name="T28" fmla="*/ 106731 w 3212024"/>
              <a:gd name="T29" fmla="*/ 500 h 2116814"/>
              <a:gd name="T30" fmla="*/ 108365 w 3212024"/>
              <a:gd name="T31" fmla="*/ 863 h 2116814"/>
              <a:gd name="T32" fmla="*/ 109816 w 3212024"/>
              <a:gd name="T33" fmla="*/ 1312 h 2116814"/>
              <a:gd name="T34" fmla="*/ 111062 w 3212024"/>
              <a:gd name="T35" fmla="*/ 1832 h 2116814"/>
              <a:gd name="T36" fmla="*/ 112075 w 3212024"/>
              <a:gd name="T37" fmla="*/ 2419 h 2116814"/>
              <a:gd name="T38" fmla="*/ 112831 w 3212024"/>
              <a:gd name="T39" fmla="*/ 3061 h 2116814"/>
              <a:gd name="T40" fmla="*/ 113303 w 3212024"/>
              <a:gd name="T41" fmla="*/ 3749 h 2116814"/>
              <a:gd name="T42" fmla="*/ 113466 w 3212024"/>
              <a:gd name="T43" fmla="*/ 4474 h 2116814"/>
              <a:gd name="T44" fmla="*/ 113466 w 3212024"/>
              <a:gd name="T45" fmla="*/ 22374 h 2116814"/>
              <a:gd name="T46" fmla="*/ 113303 w 3212024"/>
              <a:gd name="T47" fmla="*/ 23101 h 2116814"/>
              <a:gd name="T48" fmla="*/ 112831 w 3212024"/>
              <a:gd name="T49" fmla="*/ 23789 h 2116814"/>
              <a:gd name="T50" fmla="*/ 112075 w 3212024"/>
              <a:gd name="T51" fmla="*/ 24431 h 2116814"/>
              <a:gd name="T52" fmla="*/ 111062 w 3212024"/>
              <a:gd name="T53" fmla="*/ 25018 h 2116814"/>
              <a:gd name="T54" fmla="*/ 109816 w 3212024"/>
              <a:gd name="T55" fmla="*/ 25541 h 2116814"/>
              <a:gd name="T56" fmla="*/ 108365 w 3212024"/>
              <a:gd name="T57" fmla="*/ 25986 h 2116814"/>
              <a:gd name="T58" fmla="*/ 106731 w 3212024"/>
              <a:gd name="T59" fmla="*/ 26350 h 2116814"/>
              <a:gd name="T60" fmla="*/ 104942 w 3212024"/>
              <a:gd name="T61" fmla="*/ 26622 h 2116814"/>
              <a:gd name="T62" fmla="*/ 103023 w 3212024"/>
              <a:gd name="T63" fmla="*/ 26791 h 2116814"/>
              <a:gd name="T64" fmla="*/ 101003 w 3212024"/>
              <a:gd name="T65" fmla="*/ 26850 h 2116814"/>
              <a:gd name="T66" fmla="*/ 12464 w 3212024"/>
              <a:gd name="T67" fmla="*/ 26850 h 2116814"/>
              <a:gd name="T68" fmla="*/ 10442 w 3212024"/>
              <a:gd name="T69" fmla="*/ 26791 h 2116814"/>
              <a:gd name="T70" fmla="*/ 8525 w 3212024"/>
              <a:gd name="T71" fmla="*/ 26622 h 2116814"/>
              <a:gd name="T72" fmla="*/ 6737 w 3212024"/>
              <a:gd name="T73" fmla="*/ 26350 h 2116814"/>
              <a:gd name="T74" fmla="*/ 5103 w 3212024"/>
              <a:gd name="T75" fmla="*/ 25986 h 2116814"/>
              <a:gd name="T76" fmla="*/ 3650 w 3212024"/>
              <a:gd name="T77" fmla="*/ 25541 h 2116814"/>
              <a:gd name="T78" fmla="*/ 2405 w 3212024"/>
              <a:gd name="T79" fmla="*/ 25018 h 2116814"/>
              <a:gd name="T80" fmla="*/ 1392 w 3212024"/>
              <a:gd name="T81" fmla="*/ 24431 h 2116814"/>
              <a:gd name="T82" fmla="*/ 635 w 3212024"/>
              <a:gd name="T83" fmla="*/ 23789 h 2116814"/>
              <a:gd name="T84" fmla="*/ 163 w 3212024"/>
              <a:gd name="T85" fmla="*/ 23101 h 2116814"/>
              <a:gd name="T86" fmla="*/ 0 w 3212024"/>
              <a:gd name="T87" fmla="*/ 22374 h 2116814"/>
              <a:gd name="T88" fmla="*/ 0 w 3212024"/>
              <a:gd name="T89" fmla="*/ 4474 h 211681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3212024" h="2116814">
                <a:moveTo>
                  <a:pt x="0" y="352809"/>
                </a:moveTo>
                <a:lnTo>
                  <a:pt x="4617" y="295582"/>
                </a:lnTo>
                <a:lnTo>
                  <a:pt x="17986" y="241294"/>
                </a:lnTo>
                <a:lnTo>
                  <a:pt x="39380" y="190673"/>
                </a:lnTo>
                <a:lnTo>
                  <a:pt x="68071" y="144444"/>
                </a:lnTo>
                <a:lnTo>
                  <a:pt x="103335" y="103335"/>
                </a:lnTo>
                <a:lnTo>
                  <a:pt x="144445" y="68071"/>
                </a:lnTo>
                <a:lnTo>
                  <a:pt x="190673" y="39380"/>
                </a:lnTo>
                <a:lnTo>
                  <a:pt x="241294" y="17986"/>
                </a:lnTo>
                <a:lnTo>
                  <a:pt x="295582" y="4617"/>
                </a:lnTo>
                <a:lnTo>
                  <a:pt x="352809" y="0"/>
                </a:lnTo>
                <a:lnTo>
                  <a:pt x="2859213" y="0"/>
                </a:lnTo>
                <a:lnTo>
                  <a:pt x="2916441" y="4617"/>
                </a:lnTo>
                <a:lnTo>
                  <a:pt x="2970728" y="17986"/>
                </a:lnTo>
                <a:lnTo>
                  <a:pt x="3021350" y="39380"/>
                </a:lnTo>
                <a:lnTo>
                  <a:pt x="3067578" y="68071"/>
                </a:lnTo>
                <a:lnTo>
                  <a:pt x="3108688" y="103335"/>
                </a:lnTo>
                <a:lnTo>
                  <a:pt x="3143952" y="144444"/>
                </a:lnTo>
                <a:lnTo>
                  <a:pt x="3172644" y="190673"/>
                </a:lnTo>
                <a:lnTo>
                  <a:pt x="3194037" y="241294"/>
                </a:lnTo>
                <a:lnTo>
                  <a:pt x="3207406" y="295582"/>
                </a:lnTo>
                <a:lnTo>
                  <a:pt x="3212024" y="352809"/>
                </a:lnTo>
                <a:lnTo>
                  <a:pt x="3212024" y="1764004"/>
                </a:lnTo>
                <a:lnTo>
                  <a:pt x="3207406" y="1821232"/>
                </a:lnTo>
                <a:lnTo>
                  <a:pt x="3194037" y="1875519"/>
                </a:lnTo>
                <a:lnTo>
                  <a:pt x="3172644" y="1926140"/>
                </a:lnTo>
                <a:lnTo>
                  <a:pt x="3143952" y="1972369"/>
                </a:lnTo>
                <a:lnTo>
                  <a:pt x="3108688" y="2013478"/>
                </a:lnTo>
                <a:lnTo>
                  <a:pt x="3067578" y="2048742"/>
                </a:lnTo>
                <a:lnTo>
                  <a:pt x="3021350" y="2077434"/>
                </a:lnTo>
                <a:lnTo>
                  <a:pt x="2970728" y="2098827"/>
                </a:lnTo>
                <a:lnTo>
                  <a:pt x="2916441" y="2112196"/>
                </a:lnTo>
                <a:lnTo>
                  <a:pt x="2859213" y="2116814"/>
                </a:lnTo>
                <a:lnTo>
                  <a:pt x="352809" y="2116814"/>
                </a:lnTo>
                <a:lnTo>
                  <a:pt x="295582" y="2112196"/>
                </a:lnTo>
                <a:lnTo>
                  <a:pt x="241294" y="2098827"/>
                </a:lnTo>
                <a:lnTo>
                  <a:pt x="190673" y="2077434"/>
                </a:lnTo>
                <a:lnTo>
                  <a:pt x="144445" y="2048742"/>
                </a:lnTo>
                <a:lnTo>
                  <a:pt x="103335" y="2013478"/>
                </a:lnTo>
                <a:lnTo>
                  <a:pt x="68071" y="1972369"/>
                </a:lnTo>
                <a:lnTo>
                  <a:pt x="39380" y="1926140"/>
                </a:lnTo>
                <a:lnTo>
                  <a:pt x="17986" y="1875519"/>
                </a:lnTo>
                <a:lnTo>
                  <a:pt x="4617" y="1821232"/>
                </a:lnTo>
                <a:lnTo>
                  <a:pt x="0" y="1764004"/>
                </a:lnTo>
                <a:lnTo>
                  <a:pt x="0" y="352809"/>
                </a:lnTo>
                <a:close/>
              </a:path>
            </a:pathLst>
          </a:custGeom>
          <a:noFill/>
          <a:ln w="9524">
            <a:solidFill>
              <a:srgbClr val="5B92C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305" name="object 35"/>
          <p:cNvSpPr>
            <a:spLocks noChangeArrowheads="1"/>
          </p:cNvSpPr>
          <p:nvPr/>
        </p:nvSpPr>
        <p:spPr bwMode="auto">
          <a:xfrm>
            <a:off x="4002088" y="3740150"/>
            <a:ext cx="811212" cy="458788"/>
          </a:xfrm>
          <a:prstGeom prst="rect">
            <a:avLst/>
          </a:prstGeom>
          <a:blipFill dpi="0" rotWithShape="1">
            <a:blip r:embed="rId1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306" name="object 36"/>
          <p:cNvSpPr>
            <a:spLocks/>
          </p:cNvSpPr>
          <p:nvPr/>
        </p:nvSpPr>
        <p:spPr bwMode="auto">
          <a:xfrm>
            <a:off x="4260850" y="3952875"/>
            <a:ext cx="511175" cy="0"/>
          </a:xfrm>
          <a:custGeom>
            <a:avLst/>
            <a:gdLst>
              <a:gd name="T0" fmla="*/ 20982 w 561508"/>
              <a:gd name="T1" fmla="*/ 0 w 561508"/>
              <a:gd name="T2" fmla="*/ 0 60000 65536"/>
              <a:gd name="T3" fmla="*/ 0 60000 65536"/>
            </a:gdLst>
            <a:ahLst/>
            <a:cxnLst>
              <a:cxn ang="T2">
                <a:pos x="T0" y="0"/>
              </a:cxn>
              <a:cxn ang="T3">
                <a:pos x="T1" y="0"/>
              </a:cxn>
            </a:cxnLst>
            <a:rect l="0" t="0" r="r" b="b"/>
            <a:pathLst>
              <a:path w="561508">
                <a:moveTo>
                  <a:pt x="561508" y="0"/>
                </a:moveTo>
                <a:lnTo>
                  <a:pt x="0" y="0"/>
                </a:lnTo>
              </a:path>
            </a:pathLst>
          </a:custGeom>
          <a:noFill/>
          <a:ln w="25399">
            <a:solidFill>
              <a:srgbClr val="CD665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307" name="object 37"/>
          <p:cNvSpPr>
            <a:spLocks/>
          </p:cNvSpPr>
          <p:nvPr/>
        </p:nvSpPr>
        <p:spPr bwMode="auto">
          <a:xfrm>
            <a:off x="4238625" y="3895725"/>
            <a:ext cx="114300" cy="112713"/>
          </a:xfrm>
          <a:custGeom>
            <a:avLst/>
            <a:gdLst>
              <a:gd name="T0" fmla="*/ 3180 w 127000"/>
              <a:gd name="T1" fmla="*/ 0 h 127000"/>
              <a:gd name="T2" fmla="*/ 0 w 127000"/>
              <a:gd name="T3" fmla="*/ 974 h 127000"/>
              <a:gd name="T4" fmla="*/ 3180 w 127000"/>
              <a:gd name="T5" fmla="*/ 1949 h 127000"/>
              <a:gd name="T6" fmla="*/ 3180 w 127000"/>
              <a:gd name="T7" fmla="*/ 0 h 127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7000" h="127000">
                <a:moveTo>
                  <a:pt x="127000" y="0"/>
                </a:moveTo>
                <a:lnTo>
                  <a:pt x="0" y="63500"/>
                </a:lnTo>
                <a:lnTo>
                  <a:pt x="127000" y="127000"/>
                </a:lnTo>
                <a:lnTo>
                  <a:pt x="127000" y="0"/>
                </a:lnTo>
                <a:close/>
              </a:path>
            </a:pathLst>
          </a:custGeom>
          <a:solidFill>
            <a:srgbClr val="CD665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308" name="object 38"/>
          <p:cNvSpPr>
            <a:spLocks noChangeArrowheads="1"/>
          </p:cNvSpPr>
          <p:nvPr/>
        </p:nvSpPr>
        <p:spPr bwMode="auto">
          <a:xfrm>
            <a:off x="5992813" y="4862513"/>
            <a:ext cx="476250" cy="646112"/>
          </a:xfrm>
          <a:prstGeom prst="rect">
            <a:avLst/>
          </a:prstGeom>
          <a:blipFill dpi="0" rotWithShape="1">
            <a:blip r:embed="rId1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309" name="object 39"/>
          <p:cNvSpPr>
            <a:spLocks/>
          </p:cNvSpPr>
          <p:nvPr/>
        </p:nvSpPr>
        <p:spPr bwMode="auto">
          <a:xfrm>
            <a:off x="6230938" y="4886325"/>
            <a:ext cx="0" cy="350838"/>
          </a:xfrm>
          <a:custGeom>
            <a:avLst/>
            <a:gdLst>
              <a:gd name="T0" fmla="*/ 0 h 397668"/>
              <a:gd name="T1" fmla="*/ 4954 h 397668"/>
              <a:gd name="T2" fmla="*/ 0 60000 65536"/>
              <a:gd name="T3" fmla="*/ 0 60000 65536"/>
            </a:gdLst>
            <a:ahLst/>
            <a:cxnLst>
              <a:cxn ang="T2">
                <a:pos x="0" y="T0"/>
              </a:cxn>
              <a:cxn ang="T3">
                <a:pos x="0" y="T1"/>
              </a:cxn>
            </a:cxnLst>
            <a:rect l="0" t="0" r="r" b="b"/>
            <a:pathLst>
              <a:path h="397668">
                <a:moveTo>
                  <a:pt x="0" y="0"/>
                </a:moveTo>
                <a:lnTo>
                  <a:pt x="0" y="397668"/>
                </a:lnTo>
              </a:path>
            </a:pathLst>
          </a:custGeom>
          <a:noFill/>
          <a:ln w="25399">
            <a:solidFill>
              <a:srgbClr val="937AB2"/>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310" name="object 40"/>
          <p:cNvSpPr>
            <a:spLocks/>
          </p:cNvSpPr>
          <p:nvPr/>
        </p:nvSpPr>
        <p:spPr bwMode="auto">
          <a:xfrm>
            <a:off x="6173788" y="5146675"/>
            <a:ext cx="115887" cy="112713"/>
          </a:xfrm>
          <a:custGeom>
            <a:avLst/>
            <a:gdLst>
              <a:gd name="T0" fmla="*/ 5151 w 127000"/>
              <a:gd name="T1" fmla="*/ 0 h 127000"/>
              <a:gd name="T2" fmla="*/ 0 w 127000"/>
              <a:gd name="T3" fmla="*/ 0 h 127000"/>
              <a:gd name="T4" fmla="*/ 2576 w 127000"/>
              <a:gd name="T5" fmla="*/ 1949 h 127000"/>
              <a:gd name="T6" fmla="*/ 5151 w 127000"/>
              <a:gd name="T7" fmla="*/ 0 h 127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7000" h="127000">
                <a:moveTo>
                  <a:pt x="127000" y="0"/>
                </a:moveTo>
                <a:lnTo>
                  <a:pt x="0" y="0"/>
                </a:lnTo>
                <a:lnTo>
                  <a:pt x="63500" y="127000"/>
                </a:lnTo>
                <a:lnTo>
                  <a:pt x="127000" y="0"/>
                </a:lnTo>
                <a:close/>
              </a:path>
            </a:pathLst>
          </a:custGeom>
          <a:solidFill>
            <a:srgbClr val="937AB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311" name="object 41"/>
          <p:cNvSpPr>
            <a:spLocks noChangeArrowheads="1"/>
          </p:cNvSpPr>
          <p:nvPr/>
        </p:nvSpPr>
        <p:spPr bwMode="auto">
          <a:xfrm>
            <a:off x="831850" y="5245100"/>
            <a:ext cx="611188" cy="461963"/>
          </a:xfrm>
          <a:prstGeom prst="rect">
            <a:avLst/>
          </a:prstGeom>
          <a:blipFill dpi="0" rotWithShape="1">
            <a:blip r:embed="rId1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312" name="object 42"/>
          <p:cNvSpPr>
            <a:spLocks/>
          </p:cNvSpPr>
          <p:nvPr/>
        </p:nvSpPr>
        <p:spPr bwMode="auto">
          <a:xfrm>
            <a:off x="1092200" y="5457825"/>
            <a:ext cx="311150" cy="0"/>
          </a:xfrm>
          <a:custGeom>
            <a:avLst/>
            <a:gdLst>
              <a:gd name="T0" fmla="*/ 12818 w 341750"/>
              <a:gd name="T1" fmla="*/ 0 w 341750"/>
              <a:gd name="T2" fmla="*/ 0 60000 65536"/>
              <a:gd name="T3" fmla="*/ 0 60000 65536"/>
            </a:gdLst>
            <a:ahLst/>
            <a:cxnLst>
              <a:cxn ang="T2">
                <a:pos x="T0" y="0"/>
              </a:cxn>
              <a:cxn ang="T3">
                <a:pos x="T1" y="0"/>
              </a:cxn>
            </a:cxnLst>
            <a:rect l="0" t="0" r="r" b="b"/>
            <a:pathLst>
              <a:path w="341750">
                <a:moveTo>
                  <a:pt x="341750" y="0"/>
                </a:moveTo>
                <a:lnTo>
                  <a:pt x="0" y="0"/>
                </a:lnTo>
              </a:path>
            </a:pathLst>
          </a:custGeom>
          <a:noFill/>
          <a:ln w="25399">
            <a:solidFill>
              <a:srgbClr val="CD665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313" name="object 43"/>
          <p:cNvSpPr>
            <a:spLocks/>
          </p:cNvSpPr>
          <p:nvPr/>
        </p:nvSpPr>
        <p:spPr bwMode="auto">
          <a:xfrm>
            <a:off x="1069975" y="5402263"/>
            <a:ext cx="114300" cy="111125"/>
          </a:xfrm>
          <a:custGeom>
            <a:avLst/>
            <a:gdLst>
              <a:gd name="T0" fmla="*/ 3180 w 126999"/>
              <a:gd name="T1" fmla="*/ 0 h 127000"/>
              <a:gd name="T2" fmla="*/ 0 w 126999"/>
              <a:gd name="T3" fmla="*/ 593 h 127000"/>
              <a:gd name="T4" fmla="*/ 3180 w 126999"/>
              <a:gd name="T5" fmla="*/ 1187 h 127000"/>
              <a:gd name="T6" fmla="*/ 3180 w 126999"/>
              <a:gd name="T7" fmla="*/ 0 h 127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6999" h="127000">
                <a:moveTo>
                  <a:pt x="126999" y="0"/>
                </a:moveTo>
                <a:lnTo>
                  <a:pt x="0" y="63501"/>
                </a:lnTo>
                <a:lnTo>
                  <a:pt x="126999" y="127000"/>
                </a:lnTo>
                <a:lnTo>
                  <a:pt x="126999" y="0"/>
                </a:lnTo>
                <a:close/>
              </a:path>
            </a:pathLst>
          </a:custGeom>
          <a:solidFill>
            <a:srgbClr val="CD665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314" name="object 44"/>
          <p:cNvSpPr>
            <a:spLocks noChangeArrowheads="1"/>
          </p:cNvSpPr>
          <p:nvPr/>
        </p:nvSpPr>
        <p:spPr bwMode="auto">
          <a:xfrm>
            <a:off x="831850" y="5691188"/>
            <a:ext cx="611188" cy="458787"/>
          </a:xfrm>
          <a:prstGeom prst="rect">
            <a:avLst/>
          </a:prstGeom>
          <a:blipFill dpi="0" rotWithShape="1">
            <a:blip r:embed="rId1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315" name="object 45"/>
          <p:cNvSpPr>
            <a:spLocks/>
          </p:cNvSpPr>
          <p:nvPr/>
        </p:nvSpPr>
        <p:spPr bwMode="auto">
          <a:xfrm>
            <a:off x="1092200" y="5903913"/>
            <a:ext cx="309563" cy="0"/>
          </a:xfrm>
          <a:custGeom>
            <a:avLst/>
            <a:gdLst>
              <a:gd name="T0" fmla="*/ 13140 w 339708"/>
              <a:gd name="T1" fmla="*/ 0 w 339708"/>
              <a:gd name="T2" fmla="*/ 0 60000 65536"/>
              <a:gd name="T3" fmla="*/ 0 60000 65536"/>
            </a:gdLst>
            <a:ahLst/>
            <a:cxnLst>
              <a:cxn ang="T2">
                <a:pos x="T0" y="0"/>
              </a:cxn>
              <a:cxn ang="T3">
                <a:pos x="T1" y="0"/>
              </a:cxn>
            </a:cxnLst>
            <a:rect l="0" t="0" r="r" b="b"/>
            <a:pathLst>
              <a:path w="339708">
                <a:moveTo>
                  <a:pt x="339708" y="0"/>
                </a:moveTo>
                <a:lnTo>
                  <a:pt x="0" y="0"/>
                </a:lnTo>
              </a:path>
            </a:pathLst>
          </a:custGeom>
          <a:noFill/>
          <a:ln w="25399">
            <a:solidFill>
              <a:srgbClr val="937AB2"/>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316" name="object 46"/>
          <p:cNvSpPr>
            <a:spLocks/>
          </p:cNvSpPr>
          <p:nvPr/>
        </p:nvSpPr>
        <p:spPr bwMode="auto">
          <a:xfrm>
            <a:off x="1069975" y="5846763"/>
            <a:ext cx="114300" cy="112712"/>
          </a:xfrm>
          <a:custGeom>
            <a:avLst/>
            <a:gdLst>
              <a:gd name="T0" fmla="*/ 3180 w 127000"/>
              <a:gd name="T1" fmla="*/ 0 h 127000"/>
              <a:gd name="T2" fmla="*/ 0 w 127000"/>
              <a:gd name="T3" fmla="*/ 974 h 127000"/>
              <a:gd name="T4" fmla="*/ 3180 w 127000"/>
              <a:gd name="T5" fmla="*/ 1948 h 127000"/>
              <a:gd name="T6" fmla="*/ 3180 w 127000"/>
              <a:gd name="T7" fmla="*/ 0 h 127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7000" h="127000">
                <a:moveTo>
                  <a:pt x="126999" y="0"/>
                </a:moveTo>
                <a:lnTo>
                  <a:pt x="0" y="63500"/>
                </a:lnTo>
                <a:lnTo>
                  <a:pt x="127000" y="126999"/>
                </a:lnTo>
                <a:lnTo>
                  <a:pt x="126999" y="0"/>
                </a:lnTo>
                <a:close/>
              </a:path>
            </a:pathLst>
          </a:custGeom>
          <a:solidFill>
            <a:srgbClr val="937AB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317" name="object 47"/>
          <p:cNvSpPr>
            <a:spLocks noChangeArrowheads="1"/>
          </p:cNvSpPr>
          <p:nvPr/>
        </p:nvSpPr>
        <p:spPr bwMode="auto">
          <a:xfrm>
            <a:off x="831850" y="5467350"/>
            <a:ext cx="611188" cy="463550"/>
          </a:xfrm>
          <a:prstGeom prst="rect">
            <a:avLst/>
          </a:prstGeom>
          <a:blipFill dpi="0" rotWithShape="1">
            <a:blip r:embed="rId2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318" name="object 48"/>
          <p:cNvSpPr>
            <a:spLocks/>
          </p:cNvSpPr>
          <p:nvPr/>
        </p:nvSpPr>
        <p:spPr bwMode="auto">
          <a:xfrm>
            <a:off x="1092200" y="5680075"/>
            <a:ext cx="311150" cy="0"/>
          </a:xfrm>
          <a:custGeom>
            <a:avLst/>
            <a:gdLst>
              <a:gd name="T0" fmla="*/ 12817 w 341751"/>
              <a:gd name="T1" fmla="*/ 0 w 341751"/>
              <a:gd name="T2" fmla="*/ 0 60000 65536"/>
              <a:gd name="T3" fmla="*/ 0 60000 65536"/>
            </a:gdLst>
            <a:ahLst/>
            <a:cxnLst>
              <a:cxn ang="T2">
                <a:pos x="T0" y="0"/>
              </a:cxn>
              <a:cxn ang="T3">
                <a:pos x="T1" y="0"/>
              </a:cxn>
            </a:cxnLst>
            <a:rect l="0" t="0" r="r" b="b"/>
            <a:pathLst>
              <a:path w="341751">
                <a:moveTo>
                  <a:pt x="341751" y="0"/>
                </a:moveTo>
                <a:lnTo>
                  <a:pt x="0" y="0"/>
                </a:lnTo>
              </a:path>
            </a:pathLst>
          </a:custGeom>
          <a:noFill/>
          <a:ln w="25399">
            <a:solidFill>
              <a:srgbClr val="FAA75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319" name="object 49"/>
          <p:cNvSpPr>
            <a:spLocks/>
          </p:cNvSpPr>
          <p:nvPr/>
        </p:nvSpPr>
        <p:spPr bwMode="auto">
          <a:xfrm>
            <a:off x="1069975" y="5624513"/>
            <a:ext cx="114300" cy="112712"/>
          </a:xfrm>
          <a:custGeom>
            <a:avLst/>
            <a:gdLst>
              <a:gd name="T0" fmla="*/ 3180 w 126999"/>
              <a:gd name="T1" fmla="*/ 0 h 127000"/>
              <a:gd name="T2" fmla="*/ 0 w 126999"/>
              <a:gd name="T3" fmla="*/ 974 h 127000"/>
              <a:gd name="T4" fmla="*/ 3180 w 126999"/>
              <a:gd name="T5" fmla="*/ 1948 h 127000"/>
              <a:gd name="T6" fmla="*/ 1908 w 126999"/>
              <a:gd name="T7" fmla="*/ 974 h 127000"/>
              <a:gd name="T8" fmla="*/ 3180 w 126999"/>
              <a:gd name="T9" fmla="*/ 0 h 127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6999" h="127000">
                <a:moveTo>
                  <a:pt x="126999" y="0"/>
                </a:moveTo>
                <a:lnTo>
                  <a:pt x="0" y="63500"/>
                </a:lnTo>
                <a:lnTo>
                  <a:pt x="126999" y="127000"/>
                </a:lnTo>
                <a:lnTo>
                  <a:pt x="76200" y="63500"/>
                </a:lnTo>
                <a:lnTo>
                  <a:pt x="126999" y="0"/>
                </a:lnTo>
                <a:close/>
              </a:path>
            </a:pathLst>
          </a:custGeom>
          <a:solidFill>
            <a:srgbClr val="FAA75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320" name="object 50"/>
          <p:cNvSpPr txBox="1">
            <a:spLocks noChangeArrowheads="1"/>
          </p:cNvSpPr>
          <p:nvPr/>
        </p:nvSpPr>
        <p:spPr bwMode="auto">
          <a:xfrm>
            <a:off x="3851275" y="1844675"/>
            <a:ext cx="4681538"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r>
              <a:rPr lang="ko-KR" altLang="ko-KR" sz="2000">
                <a:solidFill>
                  <a:srgbClr val="FFFFFF"/>
                </a:solidFill>
                <a:latin typeface="Calibri" panose="020F0502020204030204" pitchFamily="34" charset="0"/>
              </a:rPr>
              <a:t>Control Cluster</a:t>
            </a:r>
            <a:endParaRPr lang="ko-KR" altLang="ko-KR" sz="1000"/>
          </a:p>
          <a:p>
            <a:pPr algn="r" eaLnBrk="1" hangingPunct="1"/>
            <a:r>
              <a:rPr lang="ko-KR" altLang="ko-KR" sz="2000">
                <a:latin typeface="Calibri" panose="020F0502020204030204" pitchFamily="34" charset="0"/>
              </a:rPr>
              <a:t>Oﬀ-­‐box</a:t>
            </a:r>
          </a:p>
        </p:txBody>
      </p:sp>
      <p:sp>
        <p:nvSpPr>
          <p:cNvPr id="51" name="object 51"/>
          <p:cNvSpPr txBox="1"/>
          <p:nvPr/>
        </p:nvSpPr>
        <p:spPr>
          <a:xfrm>
            <a:off x="5241925" y="3817938"/>
            <a:ext cx="2138363" cy="284162"/>
          </a:xfrm>
          <a:prstGeom prst="rect">
            <a:avLst/>
          </a:prstGeom>
        </p:spPr>
        <p:txBody>
          <a:bodyPr lIns="0" tIns="0" rIns="0" bIns="0"/>
          <a:lstStyle/>
          <a:p>
            <a:pPr marL="11397" algn="ctr">
              <a:defRPr/>
            </a:pPr>
            <a:r>
              <a:rPr sz="2800" dirty="0">
                <a:solidFill>
                  <a:srgbClr val="FFFFFF"/>
                </a:solidFill>
                <a:latin typeface="Calibri"/>
                <a:ea typeface="굴림" charset="-127"/>
                <a:cs typeface="Calibri"/>
              </a:rPr>
              <a:t>o</a:t>
            </a:r>
            <a:r>
              <a:rPr sz="2800" spc="-9" dirty="0">
                <a:solidFill>
                  <a:srgbClr val="FFFFFF"/>
                </a:solidFill>
                <a:latin typeface="Calibri"/>
                <a:ea typeface="굴림" charset="-127"/>
                <a:cs typeface="Calibri"/>
              </a:rPr>
              <a:t>vs</a:t>
            </a:r>
            <a:r>
              <a:rPr sz="2800" spc="-367" dirty="0">
                <a:solidFill>
                  <a:srgbClr val="FFFFFF"/>
                </a:solidFill>
                <a:latin typeface="Calibri"/>
                <a:ea typeface="굴림" charset="-127"/>
                <a:cs typeface="Calibri"/>
              </a:rPr>
              <a:t>-­‐</a:t>
            </a:r>
            <a:r>
              <a:rPr sz="2800" spc="-9" dirty="0">
                <a:solidFill>
                  <a:srgbClr val="FFFFFF"/>
                </a:solidFill>
                <a:latin typeface="Calibri"/>
                <a:ea typeface="굴림" charset="-127"/>
                <a:cs typeface="Calibri"/>
              </a:rPr>
              <a:t>vs</a:t>
            </a:r>
            <a:r>
              <a:rPr sz="2800" spc="-13" dirty="0">
                <a:solidFill>
                  <a:srgbClr val="FFFFFF"/>
                </a:solidFill>
                <a:latin typeface="Calibri"/>
                <a:ea typeface="굴림" charset="-127"/>
                <a:cs typeface="Calibri"/>
              </a:rPr>
              <a:t>wi</a:t>
            </a:r>
            <a:r>
              <a:rPr sz="2800" spc="-9" dirty="0">
                <a:solidFill>
                  <a:srgbClr val="FFFFFF"/>
                </a:solidFill>
                <a:latin typeface="Calibri"/>
                <a:ea typeface="굴림" charset="-127"/>
                <a:cs typeface="Calibri"/>
              </a:rPr>
              <a:t>tchd</a:t>
            </a:r>
            <a:endParaRPr sz="2800" dirty="0">
              <a:latin typeface="Calibri"/>
              <a:ea typeface="굴림" charset="-127"/>
              <a:cs typeface="Calibri"/>
            </a:endParaRPr>
          </a:p>
        </p:txBody>
      </p:sp>
      <p:sp>
        <p:nvSpPr>
          <p:cNvPr id="54322" name="object 52"/>
          <p:cNvSpPr txBox="1">
            <a:spLocks noChangeArrowheads="1"/>
          </p:cNvSpPr>
          <p:nvPr/>
        </p:nvSpPr>
        <p:spPr bwMode="auto">
          <a:xfrm>
            <a:off x="1500188" y="5202238"/>
            <a:ext cx="2765425"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lnSpc>
                <a:spcPct val="128000"/>
              </a:lnSpc>
            </a:pPr>
            <a:r>
              <a:rPr lang="ko-KR" altLang="ko-KR" sz="1600">
                <a:latin typeface="Calibri" panose="020F0502020204030204" pitchFamily="34" charset="0"/>
              </a:rPr>
              <a:t>Management Protocol (6632/TCP) OpenFlow (6633/TCP)</a:t>
            </a:r>
          </a:p>
          <a:p>
            <a:pPr eaLnBrk="1" hangingPunct="1">
              <a:spcBef>
                <a:spcPts val="375"/>
              </a:spcBef>
            </a:pPr>
            <a:r>
              <a:rPr lang="ko-KR" altLang="ko-KR" sz="1600">
                <a:latin typeface="Calibri" panose="020F0502020204030204" pitchFamily="34" charset="0"/>
              </a:rPr>
              <a:t>Netlink</a:t>
            </a:r>
          </a:p>
        </p:txBody>
      </p:sp>
      <p:sp>
        <p:nvSpPr>
          <p:cNvPr id="52"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a:solidFill>
                  <a:srgbClr val="0070C0"/>
                </a:solidFill>
              </a:rPr>
              <a:t>Open vSwitch: Main Components</a:t>
            </a:r>
            <a:endParaRPr lang="ko-KR" altLang="en-US" sz="4000" dirty="0">
              <a:solidFill>
                <a:srgbClr val="0070C0"/>
              </a:solidFill>
            </a:endParaRP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13</a:t>
            </a:fld>
            <a:endParaRPr lang="ko-KR" altLang="en-US"/>
          </a:p>
        </p:txBody>
      </p:sp>
    </p:spTree>
    <p:extLst>
      <p:ext uri="{BB962C8B-B14F-4D97-AF65-F5344CB8AC3E}">
        <p14:creationId xmlns:p14="http://schemas.microsoft.com/office/powerpoint/2010/main" val="11211095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1" name="Picture 54" descr="http://wangcong.org/blog/wp-content/uploads/2012/10/openvswitch1.jpg">
            <a:hlinkClick r:id="rId3"/>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5162" y="1014497"/>
            <a:ext cx="7813675" cy="551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a:solidFill>
                  <a:srgbClr val="0070C0"/>
                </a:solidFill>
              </a:rPr>
              <a:t>Open vSwitch: All Components</a:t>
            </a:r>
            <a:endParaRPr lang="ko-KR" altLang="en-US" sz="4000" dirty="0">
              <a:solidFill>
                <a:srgbClr val="0070C0"/>
              </a:solidFill>
            </a:endParaRP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14</a:t>
            </a:fld>
            <a:endParaRPr lang="ko-KR" altLang="en-US"/>
          </a:p>
        </p:txBody>
      </p:sp>
    </p:spTree>
    <p:extLst>
      <p:ext uri="{BB962C8B-B14F-4D97-AF65-F5344CB8AC3E}">
        <p14:creationId xmlns:p14="http://schemas.microsoft.com/office/powerpoint/2010/main" val="36762566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4521025"/>
            <a:ext cx="9144000" cy="830997"/>
          </a:xfrm>
          <a:prstGeom prst="rect">
            <a:avLst/>
          </a:prstGeom>
          <a:noFill/>
        </p:spPr>
        <p:txBody>
          <a:bodyPr wrap="square" rtlCol="0">
            <a:spAutoFit/>
          </a:bodyPr>
          <a:lstStyle/>
          <a:p>
            <a:pPr algn="ctr"/>
            <a:r>
              <a:rPr lang="en-US" altLang="ko-KR" sz="2400" dirty="0"/>
              <a:t>Installed 64bit Ubuntu 16.04 LTS in Intel </a:t>
            </a:r>
            <a:r>
              <a:rPr lang="en-US" altLang="ko-KR" sz="2400" dirty="0">
                <a:solidFill>
                  <a:srgbClr val="FF0000"/>
                </a:solidFill>
              </a:rPr>
              <a:t>NUC</a:t>
            </a:r>
          </a:p>
          <a:p>
            <a:pPr algn="ctr"/>
            <a:r>
              <a:rPr lang="en-US" altLang="ko-KR" sz="2400" dirty="0"/>
              <a:t>(We recommend to use desktop version)</a:t>
            </a:r>
          </a:p>
        </p:txBody>
      </p:sp>
      <p:sp>
        <p:nvSpPr>
          <p:cNvPr id="7"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a:solidFill>
                  <a:srgbClr val="0070C0"/>
                </a:solidFill>
              </a:rPr>
              <a:t>Prerequisite for Box Lab</a:t>
            </a:r>
            <a:endParaRPr lang="ko-KR" altLang="en-US" sz="4000" dirty="0">
              <a:solidFill>
                <a:srgbClr val="0070C0"/>
              </a:solidFill>
            </a:endParaRPr>
          </a:p>
        </p:txBody>
      </p:sp>
      <p:pic>
        <p:nvPicPr>
          <p:cNvPr id="8" name="그림 7"/>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69789" y="2386783"/>
            <a:ext cx="3404422" cy="1877751"/>
          </a:xfrm>
          <a:prstGeom prst="rect">
            <a:avLst/>
          </a:prstGeom>
        </p:spPr>
      </p:pic>
      <p:sp>
        <p:nvSpPr>
          <p:cNvPr id="2" name="슬라이드 번호 개체 틀 1"/>
          <p:cNvSpPr>
            <a:spLocks noGrp="1"/>
          </p:cNvSpPr>
          <p:nvPr>
            <p:ph type="sldNum" sz="quarter" idx="12"/>
          </p:nvPr>
        </p:nvSpPr>
        <p:spPr/>
        <p:txBody>
          <a:bodyPr/>
          <a:lstStyle/>
          <a:p>
            <a:fld id="{2A77177F-D4BC-47C1-ABEC-AF5DF9643428}" type="slidenum">
              <a:rPr lang="ko-KR" altLang="en-US" smtClean="0"/>
              <a:t>15</a:t>
            </a:fld>
            <a:endParaRPr lang="ko-KR" altLang="en-US" dirty="0"/>
          </a:p>
        </p:txBody>
      </p:sp>
    </p:spTree>
    <p:extLst>
      <p:ext uri="{BB962C8B-B14F-4D97-AF65-F5344CB8AC3E}">
        <p14:creationId xmlns:p14="http://schemas.microsoft.com/office/powerpoint/2010/main" val="3835520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a:solidFill>
                  <a:srgbClr val="FF0000"/>
                </a:solidFill>
              </a:rPr>
              <a:t>Prerequisite for Box Lab</a:t>
            </a:r>
            <a:endParaRPr lang="ko-KR" altLang="en-US" sz="4000" dirty="0">
              <a:solidFill>
                <a:srgbClr val="FF0000"/>
              </a:solidFill>
            </a:endParaRPr>
          </a:p>
        </p:txBody>
      </p:sp>
      <p:sp>
        <p:nvSpPr>
          <p:cNvPr id="9" name="직사각형 8"/>
          <p:cNvSpPr/>
          <p:nvPr/>
        </p:nvSpPr>
        <p:spPr>
          <a:xfrm>
            <a:off x="12357" y="1662170"/>
            <a:ext cx="9119286" cy="3416320"/>
          </a:xfrm>
          <a:prstGeom prst="rect">
            <a:avLst/>
          </a:prstGeom>
          <a:ln w="31750">
            <a:solidFill>
              <a:srgbClr val="C00000"/>
            </a:solidFill>
          </a:ln>
        </p:spPr>
        <p:txBody>
          <a:bodyPr wrap="square">
            <a:spAutoFit/>
          </a:bodyPr>
          <a:lstStyle/>
          <a:p>
            <a:r>
              <a:rPr lang="en-US" altLang="ko-KR" dirty="0">
                <a:latin typeface="Times New Roman" panose="02020603050405020304" pitchFamily="18" charset="0"/>
                <a:cs typeface="Times New Roman" panose="02020603050405020304" pitchFamily="18" charset="0"/>
              </a:rPr>
              <a:t>$sudo vi /etc/network/interfaces</a:t>
            </a:r>
          </a:p>
          <a:p>
            <a:r>
              <a:rPr lang="en-US" altLang="ko-KR" dirty="0">
                <a:latin typeface="+mj-ea"/>
                <a:ea typeface="+mj-ea"/>
                <a:cs typeface="Times New Roman" panose="02020603050405020304" pitchFamily="18" charset="0"/>
              </a:rPr>
              <a:t>----------------- /</a:t>
            </a:r>
            <a:r>
              <a:rPr lang="en-US" altLang="ko-KR" dirty="0" err="1">
                <a:latin typeface="+mj-ea"/>
                <a:ea typeface="+mj-ea"/>
                <a:cs typeface="Times New Roman" panose="02020603050405020304" pitchFamily="18" charset="0"/>
              </a:rPr>
              <a:t>etc</a:t>
            </a:r>
            <a:r>
              <a:rPr lang="en-US" altLang="ko-KR" dirty="0">
                <a:latin typeface="+mj-ea"/>
                <a:ea typeface="+mj-ea"/>
                <a:cs typeface="Times New Roman" panose="02020603050405020304" pitchFamily="18" charset="0"/>
              </a:rPr>
              <a:t>/network/interfaces </a:t>
            </a:r>
            <a:r>
              <a:rPr lang="en-US" altLang="ko-KR" dirty="0">
                <a:latin typeface="+mj-ea"/>
                <a:cs typeface="Times New Roman" panose="02020603050405020304" pitchFamily="18" charset="0"/>
              </a:rPr>
              <a:t>----------------- </a:t>
            </a:r>
          </a:p>
          <a:p>
            <a:r>
              <a:rPr lang="en-US" altLang="ko-KR" dirty="0">
                <a:latin typeface="Times New Roman" panose="02020603050405020304" pitchFamily="18" charset="0"/>
                <a:cs typeface="Times New Roman" panose="02020603050405020304" pitchFamily="18" charset="0"/>
              </a:rPr>
              <a:t>auto lo</a:t>
            </a:r>
          </a:p>
          <a:p>
            <a:r>
              <a:rPr lang="en-US" altLang="ko-KR" dirty="0" err="1">
                <a:latin typeface="Times New Roman" panose="02020603050405020304" pitchFamily="18" charset="0"/>
                <a:cs typeface="Times New Roman" panose="02020603050405020304" pitchFamily="18" charset="0"/>
              </a:rPr>
              <a:t>iface</a:t>
            </a:r>
            <a:r>
              <a:rPr lang="en-US" altLang="ko-KR" dirty="0">
                <a:latin typeface="Times New Roman" panose="02020603050405020304" pitchFamily="18" charset="0"/>
                <a:cs typeface="Times New Roman" panose="02020603050405020304" pitchFamily="18" charset="0"/>
              </a:rPr>
              <a:t> lo </a:t>
            </a:r>
            <a:r>
              <a:rPr lang="en-US" altLang="ko-KR" dirty="0" err="1">
                <a:latin typeface="Times New Roman" panose="02020603050405020304" pitchFamily="18" charset="0"/>
                <a:cs typeface="Times New Roman" panose="02020603050405020304" pitchFamily="18" charset="0"/>
              </a:rPr>
              <a:t>inet</a:t>
            </a:r>
            <a:r>
              <a:rPr lang="en-US" altLang="ko-KR" dirty="0">
                <a:latin typeface="Times New Roman" panose="02020603050405020304" pitchFamily="18" charset="0"/>
                <a:cs typeface="Times New Roman" panose="02020603050405020304" pitchFamily="18" charset="0"/>
              </a:rPr>
              <a:t> loopback</a:t>
            </a:r>
          </a:p>
          <a:p>
            <a:endParaRPr lang="en-US" altLang="ko-KR" dirty="0">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auto eth0</a:t>
            </a:r>
          </a:p>
          <a:p>
            <a:r>
              <a:rPr lang="en-US" altLang="ko-KR" dirty="0" err="1">
                <a:latin typeface="Times New Roman" panose="02020603050405020304" pitchFamily="18" charset="0"/>
                <a:cs typeface="Times New Roman" panose="02020603050405020304" pitchFamily="18" charset="0"/>
              </a:rPr>
              <a:t>iface</a:t>
            </a:r>
            <a:r>
              <a:rPr lang="en-US" altLang="ko-KR" dirty="0">
                <a:latin typeface="Times New Roman" panose="02020603050405020304" pitchFamily="18" charset="0"/>
                <a:cs typeface="Times New Roman" panose="02020603050405020304" pitchFamily="18" charset="0"/>
              </a:rPr>
              <a:t> eth0 </a:t>
            </a:r>
            <a:r>
              <a:rPr lang="en-US" altLang="ko-KR" dirty="0" err="1">
                <a:latin typeface="Times New Roman" panose="02020603050405020304" pitchFamily="18" charset="0"/>
                <a:cs typeface="Times New Roman" panose="02020603050405020304" pitchFamily="18" charset="0"/>
              </a:rPr>
              <a:t>inet</a:t>
            </a:r>
            <a:r>
              <a:rPr lang="en-US" altLang="ko-KR" dirty="0">
                <a:latin typeface="Times New Roman" panose="02020603050405020304" pitchFamily="18" charset="0"/>
                <a:cs typeface="Times New Roman" panose="02020603050405020304" pitchFamily="18" charset="0"/>
              </a:rPr>
              <a:t> static</a:t>
            </a:r>
          </a:p>
          <a:p>
            <a:r>
              <a:rPr lang="en-US" altLang="ko-KR" dirty="0">
                <a:latin typeface="Times New Roman" panose="02020603050405020304" pitchFamily="18" charset="0"/>
                <a:cs typeface="Times New Roman" panose="02020603050405020304" pitchFamily="18" charset="0"/>
              </a:rPr>
              <a:t>	address 	</a:t>
            </a:r>
            <a:r>
              <a:rPr lang="en-US" altLang="ko-KR" dirty="0">
                <a:solidFill>
                  <a:srgbClr val="FF0000"/>
                </a:solidFill>
                <a:latin typeface="Times New Roman" panose="02020603050405020304" pitchFamily="18" charset="0"/>
                <a:cs typeface="Times New Roman" panose="02020603050405020304" pitchFamily="18" charset="0"/>
              </a:rPr>
              <a:t>[ip address]</a:t>
            </a:r>
          </a:p>
          <a:p>
            <a:r>
              <a:rPr lang="en-US" altLang="ko-KR" dirty="0">
                <a:latin typeface="Times New Roman" panose="02020603050405020304" pitchFamily="18" charset="0"/>
                <a:cs typeface="Times New Roman" panose="02020603050405020304" pitchFamily="18" charset="0"/>
              </a:rPr>
              <a:t>	</a:t>
            </a:r>
            <a:r>
              <a:rPr lang="en-US" altLang="ko-KR" dirty="0" err="1">
                <a:latin typeface="Times New Roman" panose="02020603050405020304" pitchFamily="18" charset="0"/>
                <a:cs typeface="Times New Roman" panose="02020603050405020304" pitchFamily="18" charset="0"/>
              </a:rPr>
              <a:t>netmask</a:t>
            </a:r>
            <a:r>
              <a:rPr lang="en-US" altLang="ko-KR" dirty="0">
                <a:latin typeface="Times New Roman" panose="02020603050405020304" pitchFamily="18" charset="0"/>
                <a:cs typeface="Times New Roman" panose="02020603050405020304" pitchFamily="18" charset="0"/>
              </a:rPr>
              <a:t>	</a:t>
            </a:r>
            <a:r>
              <a:rPr lang="en-US" altLang="ko-KR" dirty="0">
                <a:solidFill>
                  <a:srgbClr val="FF0000"/>
                </a:solidFill>
                <a:latin typeface="Times New Roman" panose="02020603050405020304" pitchFamily="18" charset="0"/>
                <a:cs typeface="Times New Roman" panose="02020603050405020304" pitchFamily="18" charset="0"/>
              </a:rPr>
              <a:t>[subnet mask]</a:t>
            </a:r>
          </a:p>
          <a:p>
            <a:r>
              <a:rPr lang="en-US" altLang="ko-KR" dirty="0">
                <a:latin typeface="Times New Roman" panose="02020603050405020304" pitchFamily="18" charset="0"/>
                <a:cs typeface="Times New Roman" panose="02020603050405020304" pitchFamily="18" charset="0"/>
              </a:rPr>
              <a:t>	gateway	</a:t>
            </a:r>
            <a:r>
              <a:rPr lang="en-US" altLang="ko-KR" dirty="0">
                <a:solidFill>
                  <a:srgbClr val="FF0000"/>
                </a:solidFill>
                <a:latin typeface="Times New Roman" panose="02020603050405020304" pitchFamily="18" charset="0"/>
                <a:cs typeface="Times New Roman" panose="02020603050405020304" pitchFamily="18" charset="0"/>
              </a:rPr>
              <a:t>[gateway]</a:t>
            </a:r>
          </a:p>
          <a:p>
            <a:r>
              <a:rPr lang="en-US" altLang="ko-KR" dirty="0">
                <a:latin typeface="Times New Roman" panose="02020603050405020304" pitchFamily="18" charset="0"/>
                <a:cs typeface="Times New Roman" panose="02020603050405020304" pitchFamily="18" charset="0"/>
              </a:rPr>
              <a:t>	</a:t>
            </a:r>
            <a:r>
              <a:rPr lang="en-US" altLang="ko-KR" dirty="0" err="1">
                <a:latin typeface="Times New Roman" panose="02020603050405020304" pitchFamily="18" charset="0"/>
                <a:cs typeface="Times New Roman" panose="02020603050405020304" pitchFamily="18" charset="0"/>
              </a:rPr>
              <a:t>dns</a:t>
            </a:r>
            <a:r>
              <a:rPr lang="en-US" altLang="ko-KR" dirty="0">
                <a:latin typeface="Times New Roman" panose="02020603050405020304" pitchFamily="18" charset="0"/>
                <a:cs typeface="Times New Roman" panose="02020603050405020304" pitchFamily="18" charset="0"/>
              </a:rPr>
              <a:t>-nameservers </a:t>
            </a:r>
            <a:r>
              <a:rPr lang="en-US" altLang="ko-KR" dirty="0">
                <a:solidFill>
                  <a:srgbClr val="FF0000"/>
                </a:solidFill>
                <a:latin typeface="Times New Roman" panose="02020603050405020304" pitchFamily="18" charset="0"/>
                <a:cs typeface="Times New Roman" panose="02020603050405020304" pitchFamily="18" charset="0"/>
              </a:rPr>
              <a:t>[nameserver 1] [nameserver 2]</a:t>
            </a:r>
          </a:p>
          <a:p>
            <a:r>
              <a:rPr lang="en-US" altLang="ko-KR" dirty="0">
                <a:latin typeface="Times New Roman" panose="02020603050405020304" pitchFamily="18" charset="0"/>
                <a:cs typeface="Times New Roman" panose="02020603050405020304" pitchFamily="18" charset="0"/>
              </a:rPr>
              <a:t>----------------------------------------------------------------------------</a:t>
            </a:r>
          </a:p>
        </p:txBody>
      </p:sp>
      <p:sp>
        <p:nvSpPr>
          <p:cNvPr id="10" name="TextBox 9"/>
          <p:cNvSpPr txBox="1"/>
          <p:nvPr/>
        </p:nvSpPr>
        <p:spPr>
          <a:xfrm>
            <a:off x="-217526" y="1188930"/>
            <a:ext cx="5161550" cy="461665"/>
          </a:xfrm>
          <a:prstGeom prst="rect">
            <a:avLst/>
          </a:prstGeom>
          <a:noFill/>
        </p:spPr>
        <p:txBody>
          <a:bodyPr wrap="square" rtlCol="0">
            <a:spAutoFit/>
          </a:bodyPr>
          <a:lstStyle/>
          <a:p>
            <a:pPr algn="ctr"/>
            <a:r>
              <a:rPr lang="en-US" altLang="ko-KR" sz="2400" dirty="0"/>
              <a:t>Do not check ‘Enable Networking’</a:t>
            </a:r>
          </a:p>
        </p:txBody>
      </p:sp>
      <p:pic>
        <p:nvPicPr>
          <p:cNvPr id="11" name="그림 10"/>
          <p:cNvPicPr>
            <a:picLocks noChangeAspect="1"/>
          </p:cNvPicPr>
          <p:nvPr/>
        </p:nvPicPr>
        <p:blipFill rotWithShape="1">
          <a:blip r:embed="rId3">
            <a:extLst>
              <a:ext uri="{28A0092B-C50C-407E-A947-70E740481C1C}">
                <a14:useLocalDpi xmlns:a14="http://schemas.microsoft.com/office/drawing/2010/main" val="0"/>
              </a:ext>
            </a:extLst>
          </a:blip>
          <a:srcRect l="1" t="1076" r="1116" b="9186"/>
          <a:stretch/>
        </p:blipFill>
        <p:spPr>
          <a:xfrm>
            <a:off x="6489612" y="1936674"/>
            <a:ext cx="1949665" cy="2273643"/>
          </a:xfrm>
          <a:prstGeom prst="rect">
            <a:avLst/>
          </a:prstGeom>
        </p:spPr>
      </p:pic>
      <p:cxnSp>
        <p:nvCxnSpPr>
          <p:cNvPr id="13" name="직선 화살표 연결선 12"/>
          <p:cNvCxnSpPr/>
          <p:nvPr/>
        </p:nvCxnSpPr>
        <p:spPr>
          <a:xfrm>
            <a:off x="5663125" y="3270389"/>
            <a:ext cx="82648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슬라이드 번호 개체 틀 21"/>
          <p:cNvSpPr>
            <a:spLocks noGrp="1"/>
          </p:cNvSpPr>
          <p:nvPr>
            <p:ph type="sldNum" sz="quarter" idx="12"/>
          </p:nvPr>
        </p:nvSpPr>
        <p:spPr>
          <a:xfrm>
            <a:off x="8638823" y="7020097"/>
            <a:ext cx="512638" cy="365125"/>
          </a:xfrm>
        </p:spPr>
        <p:txBody>
          <a:bodyPr/>
          <a:lstStyle/>
          <a:p>
            <a:fld id="{2A77177F-D4BC-47C1-ABEC-AF5DF9643428}" type="slidenum">
              <a:rPr lang="ko-KR" altLang="en-US" smtClean="0"/>
              <a:t>16</a:t>
            </a:fld>
            <a:endParaRPr lang="ko-KR" altLang="en-US"/>
          </a:p>
        </p:txBody>
      </p:sp>
      <p:pic>
        <p:nvPicPr>
          <p:cNvPr id="25" name="Picture 2" descr="http://publicdomainvectors.org/photos/Anonymous_Keyboard_1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4365" y="-130548"/>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2" name="슬라이드 번호 개체 틀 1"/>
          <p:cNvSpPr txBox="1">
            <a:spLocks/>
          </p:cNvSpPr>
          <p:nvPr/>
        </p:nvSpPr>
        <p:spPr>
          <a:xfrm>
            <a:off x="8638823" y="6492874"/>
            <a:ext cx="512638" cy="365125"/>
          </a:xfrm>
          <a:prstGeom prst="rect">
            <a:avLst/>
          </a:prstGeom>
        </p:spPr>
        <p:txBody>
          <a:bodyPr vert="horz" lIns="91440" tIns="45720" rIns="91440" bIns="45720" rtlCol="0" anchor="ctr"/>
          <a:lstStyle>
            <a:defPPr>
              <a:defRPr lang="ko-KR"/>
            </a:defPPr>
            <a:lvl1pPr marL="0" algn="r" defTabSz="914400" rtl="0" eaLnBrk="1" latinLnBrk="1" hangingPunct="1">
              <a:defRPr sz="1100" kern="1200">
                <a:solidFill>
                  <a:srgbClr val="002060"/>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dirty="0"/>
              <a:t>15</a:t>
            </a:r>
            <a:endParaRPr lang="ko-KR" altLang="en-US" dirty="0"/>
          </a:p>
        </p:txBody>
      </p:sp>
      <p:sp>
        <p:nvSpPr>
          <p:cNvPr id="2" name="직사각형 1"/>
          <p:cNvSpPr/>
          <p:nvPr/>
        </p:nvSpPr>
        <p:spPr>
          <a:xfrm>
            <a:off x="457200" y="5195830"/>
            <a:ext cx="4572000" cy="646331"/>
          </a:xfrm>
          <a:prstGeom prst="rect">
            <a:avLst/>
          </a:prstGeom>
        </p:spPr>
        <p:txBody>
          <a:bodyPr>
            <a:spAutoFit/>
          </a:bodyPr>
          <a:lstStyle/>
          <a:p>
            <a:r>
              <a:rPr lang="en-US" altLang="ko-KR" dirty="0">
                <a:latin typeface="Times New Roman" panose="02020603050405020304" pitchFamily="18" charset="0"/>
                <a:cs typeface="Times New Roman" panose="02020603050405020304" pitchFamily="18" charset="0"/>
              </a:rPr>
              <a:t>$</a:t>
            </a:r>
            <a:r>
              <a:rPr lang="en-US" altLang="ko-KR" dirty="0" err="1">
                <a:latin typeface="Times New Roman" panose="02020603050405020304" pitchFamily="18" charset="0"/>
                <a:cs typeface="Times New Roman" panose="02020603050405020304" pitchFamily="18" charset="0"/>
              </a:rPr>
              <a:t>sudo</a:t>
            </a:r>
            <a:r>
              <a:rPr lang="en-US" altLang="ko-KR" dirty="0">
                <a:latin typeface="Times New Roman" panose="02020603050405020304" pitchFamily="18" charset="0"/>
                <a:cs typeface="Times New Roman" panose="02020603050405020304" pitchFamily="18" charset="0"/>
              </a:rPr>
              <a:t> </a:t>
            </a:r>
            <a:r>
              <a:rPr lang="en-US" altLang="ko-KR" dirty="0" err="1">
                <a:latin typeface="Times New Roman" panose="02020603050405020304" pitchFamily="18" charset="0"/>
                <a:cs typeface="Times New Roman" panose="02020603050405020304" pitchFamily="18" charset="0"/>
              </a:rPr>
              <a:t>ifdown</a:t>
            </a:r>
            <a:r>
              <a:rPr lang="en-US" altLang="ko-KR" dirty="0">
                <a:latin typeface="Times New Roman" panose="02020603050405020304" pitchFamily="18" charset="0"/>
                <a:cs typeface="Times New Roman" panose="02020603050405020304" pitchFamily="18" charset="0"/>
              </a:rPr>
              <a:t> eth0</a:t>
            </a:r>
          </a:p>
          <a:p>
            <a:r>
              <a:rPr lang="en-US" altLang="ko-KR" dirty="0">
                <a:latin typeface="Times New Roman" panose="02020603050405020304" pitchFamily="18" charset="0"/>
                <a:cs typeface="Times New Roman" panose="02020603050405020304" pitchFamily="18" charset="0"/>
              </a:rPr>
              <a:t>$</a:t>
            </a:r>
            <a:r>
              <a:rPr lang="en-US" altLang="ko-KR" dirty="0" err="1">
                <a:latin typeface="Times New Roman" panose="02020603050405020304" pitchFamily="18" charset="0"/>
                <a:cs typeface="Times New Roman" panose="02020603050405020304" pitchFamily="18" charset="0"/>
              </a:rPr>
              <a:t>sudo</a:t>
            </a:r>
            <a:r>
              <a:rPr lang="en-US" altLang="ko-KR" dirty="0">
                <a:latin typeface="Times New Roman" panose="02020603050405020304" pitchFamily="18" charset="0"/>
                <a:cs typeface="Times New Roman" panose="02020603050405020304" pitchFamily="18" charset="0"/>
              </a:rPr>
              <a:t> </a:t>
            </a:r>
            <a:r>
              <a:rPr lang="en-US" altLang="ko-KR" dirty="0" err="1">
                <a:latin typeface="Times New Roman" panose="02020603050405020304" pitchFamily="18" charset="0"/>
                <a:cs typeface="Times New Roman" panose="02020603050405020304" pitchFamily="18" charset="0"/>
              </a:rPr>
              <a:t>ifup</a:t>
            </a:r>
            <a:r>
              <a:rPr lang="en-US" altLang="ko-KR" dirty="0">
                <a:latin typeface="Times New Roman" panose="02020603050405020304" pitchFamily="18" charset="0"/>
                <a:cs typeface="Times New Roman" panose="02020603050405020304" pitchFamily="18" charset="0"/>
              </a:rPr>
              <a:t> eth0</a:t>
            </a:r>
          </a:p>
        </p:txBody>
      </p:sp>
    </p:spTree>
    <p:extLst>
      <p:ext uri="{BB962C8B-B14F-4D97-AF65-F5344CB8AC3E}">
        <p14:creationId xmlns:p14="http://schemas.microsoft.com/office/powerpoint/2010/main" val="7164064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6475" y="3224974"/>
            <a:ext cx="9119287" cy="646331"/>
          </a:xfrm>
          <a:prstGeom prst="rect">
            <a:avLst/>
          </a:prstGeom>
          <a:ln w="31750">
            <a:solidFill>
              <a:srgbClr val="C00000"/>
            </a:solidFill>
          </a:ln>
        </p:spPr>
        <p:txBody>
          <a:bodyPr wrap="square">
            <a:spAutoFit/>
          </a:bodyPr>
          <a:lstStyle/>
          <a:p>
            <a:pPr algn="ctr"/>
            <a:r>
              <a:rPr lang="en-US" altLang="ko-KR" dirty="0">
                <a:latin typeface="Times New Roman" panose="02020603050405020304" pitchFamily="18" charset="0"/>
                <a:cs typeface="Times New Roman" panose="02020603050405020304" pitchFamily="18" charset="0"/>
              </a:rPr>
              <a:t>$sudo apt-get update</a:t>
            </a:r>
          </a:p>
          <a:p>
            <a:pPr algn="ctr"/>
            <a:r>
              <a:rPr lang="en-US" altLang="ko-KR" dirty="0">
                <a:latin typeface="Times New Roman" panose="02020603050405020304" pitchFamily="18" charset="0"/>
                <a:cs typeface="Times New Roman" panose="02020603050405020304" pitchFamily="18" charset="0"/>
              </a:rPr>
              <a:t>$sudo apt-get install openvswitch-switch</a:t>
            </a:r>
          </a:p>
        </p:txBody>
      </p:sp>
      <p:sp>
        <p:nvSpPr>
          <p:cNvPr id="5" name="제목 1"/>
          <p:cNvSpPr>
            <a:spLocks noGrp="1"/>
          </p:cNvSpPr>
          <p:nvPr>
            <p:ph type="title"/>
          </p:nvPr>
        </p:nvSpPr>
        <p:spPr>
          <a:xfrm>
            <a:off x="0" y="0"/>
            <a:ext cx="7886700" cy="1325563"/>
          </a:xfrm>
        </p:spPr>
        <p:txBody>
          <a:bodyPr>
            <a:normAutofit/>
          </a:bodyPr>
          <a:lstStyle/>
          <a:p>
            <a:r>
              <a:rPr lang="en-US" altLang="ko-KR" sz="4000" dirty="0">
                <a:solidFill>
                  <a:srgbClr val="FF0000"/>
                </a:solidFill>
              </a:rPr>
              <a:t>OpenVswitch</a:t>
            </a:r>
            <a:br>
              <a:rPr lang="en-US" altLang="ko-KR" sz="4000" dirty="0">
                <a:solidFill>
                  <a:srgbClr val="FF0000"/>
                </a:solidFill>
              </a:rPr>
            </a:br>
            <a:r>
              <a:rPr lang="en-US" altLang="ko-KR" sz="3200" dirty="0">
                <a:solidFill>
                  <a:srgbClr val="FF0000"/>
                </a:solidFill>
              </a:rPr>
              <a:t>- Update &amp; Install</a:t>
            </a:r>
            <a:endParaRPr lang="ko-KR" altLang="en-US" sz="3200" dirty="0">
              <a:solidFill>
                <a:srgbClr val="FF0000"/>
              </a:solidFill>
            </a:endParaRPr>
          </a:p>
        </p:txBody>
      </p:sp>
      <p:pic>
        <p:nvPicPr>
          <p:cNvPr id="1026"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365" y="-130548"/>
            <a:ext cx="1439635" cy="1439635"/>
          </a:xfrm>
          <a:prstGeom prst="rect">
            <a:avLst/>
          </a:prstGeom>
          <a:noFill/>
          <a:extLst>
            <a:ext uri="{909E8E84-426E-40DD-AFC4-6F175D3DCCD1}">
              <a14:hiddenFill xmlns:a14="http://schemas.microsoft.com/office/drawing/2010/main">
                <a:solidFill>
                  <a:srgbClr val="FFFFFF"/>
                </a:solidFill>
              </a14:hiddenFill>
            </a:ext>
          </a:extLst>
        </p:spPr>
      </p:pic>
      <p:pic>
        <p:nvPicPr>
          <p:cNvPr id="2" name="그림 1"/>
          <p:cNvPicPr>
            <a:picLocks noChangeAspect="1"/>
          </p:cNvPicPr>
          <p:nvPr/>
        </p:nvPicPr>
        <p:blipFill rotWithShape="1">
          <a:blip r:embed="rId4"/>
          <a:srcRect t="24474"/>
          <a:stretch/>
        </p:blipFill>
        <p:spPr>
          <a:xfrm>
            <a:off x="1581150" y="4197155"/>
            <a:ext cx="5981700" cy="1215765"/>
          </a:xfrm>
          <a:prstGeom prst="rect">
            <a:avLst/>
          </a:prstGeom>
        </p:spPr>
      </p:pic>
      <p:sp>
        <p:nvSpPr>
          <p:cNvPr id="7" name="직사각형 6"/>
          <p:cNvSpPr/>
          <p:nvPr/>
        </p:nvSpPr>
        <p:spPr>
          <a:xfrm>
            <a:off x="4596714" y="4788561"/>
            <a:ext cx="1972027" cy="2208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p:cNvSpPr/>
          <p:nvPr/>
        </p:nvSpPr>
        <p:spPr>
          <a:xfrm>
            <a:off x="522211" y="1956738"/>
            <a:ext cx="8099577" cy="923330"/>
          </a:xfrm>
          <a:prstGeom prst="rect">
            <a:avLst/>
          </a:prstGeom>
        </p:spPr>
        <p:txBody>
          <a:bodyPr>
            <a:spAutoFit/>
          </a:bodyPr>
          <a:lstStyle/>
          <a:p>
            <a:pPr algn="ctr"/>
            <a:r>
              <a:rPr lang="en-US" altLang="ko-KR" dirty="0">
                <a:latin typeface="Times New Roman" panose="02020603050405020304" pitchFamily="18" charset="0"/>
                <a:cs typeface="Times New Roman" panose="02020603050405020304" pitchFamily="18" charset="0"/>
              </a:rPr>
              <a:t>Update index information of Open vSwitch package.</a:t>
            </a:r>
          </a:p>
          <a:p>
            <a:pPr algn="ctr"/>
            <a:r>
              <a:rPr lang="en-US" altLang="ko-KR" dirty="0">
                <a:latin typeface="Times New Roman" panose="02020603050405020304" pitchFamily="18" charset="0"/>
                <a:cs typeface="Times New Roman" panose="02020603050405020304" pitchFamily="18" charset="0"/>
              </a:rPr>
              <a:t>Install a Open vSwitch package, </a:t>
            </a:r>
            <a:r>
              <a:rPr lang="en-US" altLang="ko-KR" dirty="0">
                <a:solidFill>
                  <a:srgbClr val="FF0000"/>
                </a:solidFill>
                <a:latin typeface="Times New Roman" panose="02020603050405020304" pitchFamily="18" charset="0"/>
                <a:cs typeface="Times New Roman" panose="02020603050405020304" pitchFamily="18" charset="0"/>
              </a:rPr>
              <a:t>openvswitch-switch</a:t>
            </a:r>
            <a:r>
              <a:rPr lang="en-US" altLang="ko-KR" dirty="0">
                <a:latin typeface="Times New Roman" panose="02020603050405020304" pitchFamily="18" charset="0"/>
                <a:cs typeface="Times New Roman" panose="02020603050405020304" pitchFamily="18" charset="0"/>
              </a:rPr>
              <a:t>.</a:t>
            </a:r>
          </a:p>
          <a:p>
            <a:pPr algn="ctr"/>
            <a:r>
              <a:rPr lang="en-US" altLang="ko-KR" dirty="0">
                <a:latin typeface="Times New Roman" panose="02020603050405020304" pitchFamily="18" charset="0"/>
                <a:cs typeface="Times New Roman" panose="02020603050405020304" pitchFamily="18" charset="0"/>
              </a:rPr>
              <a:t>Other dependencies are automatically installed.</a:t>
            </a:r>
          </a:p>
        </p:txBody>
      </p:sp>
      <p:sp>
        <p:nvSpPr>
          <p:cNvPr id="8" name="슬라이드 번호 개체 틀 7"/>
          <p:cNvSpPr>
            <a:spLocks noGrp="1"/>
          </p:cNvSpPr>
          <p:nvPr>
            <p:ph type="sldNum" sz="quarter" idx="12"/>
          </p:nvPr>
        </p:nvSpPr>
        <p:spPr/>
        <p:txBody>
          <a:bodyPr/>
          <a:lstStyle/>
          <a:p>
            <a:fld id="{2A77177F-D4BC-47C1-ABEC-AF5DF9643428}" type="slidenum">
              <a:rPr lang="ko-KR" altLang="en-US" smtClean="0"/>
              <a:t>17</a:t>
            </a:fld>
            <a:endParaRPr lang="ko-KR" altLang="en-US"/>
          </a:p>
        </p:txBody>
      </p:sp>
    </p:spTree>
    <p:extLst>
      <p:ext uri="{BB962C8B-B14F-4D97-AF65-F5344CB8AC3E}">
        <p14:creationId xmlns:p14="http://schemas.microsoft.com/office/powerpoint/2010/main" val="1338319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4975132" y="4102150"/>
            <a:ext cx="2106167" cy="17895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4" name="제목 1"/>
          <p:cNvSpPr txBox="1">
            <a:spLocks/>
          </p:cNvSpPr>
          <p:nvPr/>
        </p:nvSpPr>
        <p:spPr>
          <a:xfrm>
            <a:off x="0" y="1"/>
            <a:ext cx="9144000" cy="1012054"/>
          </a:xfrm>
          <a:prstGeom prst="rect">
            <a:avLst/>
          </a:prstGeom>
        </p:spPr>
        <p:txBody>
          <a:bodyPr vert="horz" lIns="91440" tIns="45720" rIns="91440" bIns="45720" rtlCol="0" anchor="b">
            <a:norm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r>
              <a:rPr lang="en-US" altLang="ko-KR" sz="3200" dirty="0">
                <a:solidFill>
                  <a:srgbClr val="0070C0"/>
                </a:solidFill>
              </a:rPr>
              <a:t>Open vSwitch</a:t>
            </a:r>
          </a:p>
          <a:p>
            <a:pPr algn="l"/>
            <a:r>
              <a:rPr lang="en-US" altLang="ko-KR" sz="3200" dirty="0">
                <a:solidFill>
                  <a:srgbClr val="0070C0"/>
                </a:solidFill>
              </a:rPr>
              <a:t>- Basic command (ovs-vsctl)</a:t>
            </a:r>
            <a:endParaRPr lang="ko-KR" altLang="en-US" sz="4000" dirty="0">
              <a:solidFill>
                <a:srgbClr val="0070C0"/>
              </a:solidFill>
            </a:endParaRPr>
          </a:p>
        </p:txBody>
      </p:sp>
      <p:sp>
        <p:nvSpPr>
          <p:cNvPr id="5" name="TextBox 4"/>
          <p:cNvSpPr txBox="1"/>
          <p:nvPr/>
        </p:nvSpPr>
        <p:spPr>
          <a:xfrm>
            <a:off x="935573" y="992336"/>
            <a:ext cx="5295039" cy="1754326"/>
          </a:xfrm>
          <a:prstGeom prst="rect">
            <a:avLst/>
          </a:prstGeom>
          <a:noFill/>
        </p:spPr>
        <p:txBody>
          <a:bodyPr wrap="none" rtlCol="0">
            <a:spAutoFit/>
          </a:bodyPr>
          <a:lstStyle/>
          <a:p>
            <a:r>
              <a:rPr lang="en-US" altLang="ko-KR" b="1" dirty="0">
                <a:solidFill>
                  <a:srgbClr val="FF0000"/>
                </a:solidFill>
                <a:latin typeface="Times New Roman" panose="02020603050405020304" pitchFamily="18" charset="0"/>
                <a:cs typeface="Times New Roman" panose="02020603050405020304" pitchFamily="18" charset="0"/>
              </a:rPr>
              <a:t>※You don’t need to follow below command.</a:t>
            </a:r>
          </a:p>
          <a:p>
            <a:r>
              <a:rPr lang="en-US" altLang="ko-KR" dirty="0">
                <a:latin typeface="Times New Roman" panose="02020603050405020304" pitchFamily="18" charset="0"/>
                <a:cs typeface="Times New Roman" panose="02020603050405020304" pitchFamily="18" charset="0"/>
              </a:rPr>
              <a:t>$sudo ovs-vsctl add-</a:t>
            </a:r>
            <a:r>
              <a:rPr lang="en-US" altLang="ko-KR" dirty="0" err="1">
                <a:latin typeface="Times New Roman" panose="02020603050405020304" pitchFamily="18" charset="0"/>
                <a:cs typeface="Times New Roman" panose="02020603050405020304" pitchFamily="18" charset="0"/>
              </a:rPr>
              <a:t>br</a:t>
            </a:r>
            <a:r>
              <a:rPr lang="en-US" altLang="ko-KR" dirty="0">
                <a:latin typeface="Times New Roman" panose="02020603050405020304" pitchFamily="18" charset="0"/>
                <a:cs typeface="Times New Roman" panose="02020603050405020304" pitchFamily="18" charset="0"/>
              </a:rPr>
              <a:t> &lt;bridge_name&gt;</a:t>
            </a:r>
          </a:p>
          <a:p>
            <a:r>
              <a:rPr lang="en-US" altLang="ko-KR" dirty="0">
                <a:latin typeface="Times New Roman" panose="02020603050405020304" pitchFamily="18" charset="0"/>
                <a:cs typeface="Times New Roman" panose="02020603050405020304" pitchFamily="18" charset="0"/>
              </a:rPr>
              <a:t>$sudo ovs-vsctl add-port &lt;bridge_name&gt; &lt;NIC&gt;</a:t>
            </a:r>
          </a:p>
          <a:p>
            <a:r>
              <a:rPr lang="en-US" altLang="ko-KR" dirty="0">
                <a:latin typeface="Times New Roman" panose="02020603050405020304" pitchFamily="18" charset="0"/>
                <a:cs typeface="Times New Roman" panose="02020603050405020304" pitchFamily="18" charset="0"/>
              </a:rPr>
              <a:t>$sudo ovs-vsctl add-port &lt;bridge_name&gt; &lt;port_name&gt;</a:t>
            </a:r>
          </a:p>
          <a:p>
            <a:r>
              <a:rPr lang="en-US" altLang="ko-KR" dirty="0">
                <a:latin typeface="Times New Roman" panose="02020603050405020304" pitchFamily="18" charset="0"/>
                <a:cs typeface="Times New Roman" panose="02020603050405020304" pitchFamily="18" charset="0"/>
              </a:rPr>
              <a:t>$sudo ovs-vsctl del-</a:t>
            </a:r>
            <a:r>
              <a:rPr lang="en-US" altLang="ko-KR" dirty="0" err="1">
                <a:latin typeface="Times New Roman" panose="02020603050405020304" pitchFamily="18" charset="0"/>
                <a:cs typeface="Times New Roman" panose="02020603050405020304" pitchFamily="18" charset="0"/>
              </a:rPr>
              <a:t>br</a:t>
            </a:r>
            <a:r>
              <a:rPr lang="en-US" altLang="ko-KR" dirty="0">
                <a:latin typeface="Times New Roman" panose="02020603050405020304" pitchFamily="18" charset="0"/>
                <a:cs typeface="Times New Roman" panose="02020603050405020304" pitchFamily="18" charset="0"/>
              </a:rPr>
              <a:t> &lt;bridge_name&gt;</a:t>
            </a:r>
          </a:p>
          <a:p>
            <a:r>
              <a:rPr lang="en-US" altLang="ko-KR" dirty="0">
                <a:latin typeface="Times New Roman" panose="02020603050405020304" pitchFamily="18" charset="0"/>
                <a:cs typeface="Times New Roman" panose="02020603050405020304" pitchFamily="18" charset="0"/>
              </a:rPr>
              <a:t>$sudo ovs-vsctl del-port &lt;port_name&gt;</a:t>
            </a:r>
            <a:endParaRPr lang="ko-KR" altLang="en-US" dirty="0">
              <a:latin typeface="Times New Roman" panose="02020603050405020304" pitchFamily="18" charset="0"/>
              <a:cs typeface="Times New Roman" panose="02020603050405020304" pitchFamily="18" charset="0"/>
            </a:endParaRPr>
          </a:p>
        </p:txBody>
      </p:sp>
      <p:sp>
        <p:nvSpPr>
          <p:cNvPr id="7" name="TextBox 6"/>
          <p:cNvSpPr txBox="1"/>
          <p:nvPr/>
        </p:nvSpPr>
        <p:spPr>
          <a:xfrm>
            <a:off x="935573" y="2686101"/>
            <a:ext cx="7272853" cy="1477328"/>
          </a:xfrm>
          <a:prstGeom prst="rect">
            <a:avLst/>
          </a:prstGeom>
          <a:noFill/>
        </p:spPr>
        <p:txBody>
          <a:bodyPr wrap="square" rtlCol="0">
            <a:spAutoFit/>
          </a:bodyPr>
          <a:lstStyle/>
          <a:p>
            <a:r>
              <a:rPr lang="en-US" altLang="ko-KR" b="1" dirty="0">
                <a:latin typeface="Times New Roman" panose="02020603050405020304" pitchFamily="18" charset="0"/>
                <a:cs typeface="Times New Roman" panose="02020603050405020304" pitchFamily="18" charset="0"/>
              </a:rPr>
              <a:t>Example)</a:t>
            </a:r>
          </a:p>
          <a:p>
            <a:r>
              <a:rPr lang="en-US" altLang="ko-KR" b="1" dirty="0">
                <a:solidFill>
                  <a:srgbClr val="FF0000"/>
                </a:solidFill>
                <a:latin typeface="Times New Roman" panose="02020603050405020304" pitchFamily="18" charset="0"/>
                <a:cs typeface="Times New Roman" panose="02020603050405020304" pitchFamily="18" charset="0"/>
              </a:rPr>
              <a:t>※You don’t need to follow below command.</a:t>
            </a:r>
          </a:p>
          <a:p>
            <a:r>
              <a:rPr lang="en-US" altLang="ko-KR" dirty="0">
                <a:latin typeface="Times New Roman" panose="02020603050405020304" pitchFamily="18" charset="0"/>
                <a:cs typeface="Times New Roman" panose="02020603050405020304" pitchFamily="18" charset="0"/>
              </a:rPr>
              <a:t>$sudo ovs-vsctl add-</a:t>
            </a:r>
            <a:r>
              <a:rPr lang="en-US" altLang="ko-KR" dirty="0" err="1">
                <a:latin typeface="Times New Roman" panose="02020603050405020304" pitchFamily="18" charset="0"/>
                <a:cs typeface="Times New Roman" panose="02020603050405020304" pitchFamily="18" charset="0"/>
              </a:rPr>
              <a:t>br</a:t>
            </a:r>
            <a:r>
              <a:rPr lang="en-US" altLang="ko-KR" dirty="0">
                <a:latin typeface="Times New Roman" panose="02020603050405020304" pitchFamily="18" charset="0"/>
                <a:cs typeface="Times New Roman" panose="02020603050405020304" pitchFamily="18" charset="0"/>
              </a:rPr>
              <a:t> br0</a:t>
            </a:r>
          </a:p>
          <a:p>
            <a:r>
              <a:rPr lang="en-US" altLang="ko-KR" dirty="0">
                <a:latin typeface="Times New Roman" panose="02020603050405020304" pitchFamily="18" charset="0"/>
                <a:cs typeface="Times New Roman" panose="02020603050405020304" pitchFamily="18" charset="0"/>
              </a:rPr>
              <a:t>$sudo ovs-vsctl add-port br0 eth0</a:t>
            </a:r>
          </a:p>
          <a:p>
            <a:r>
              <a:rPr lang="en-US" altLang="ko-KR" dirty="0">
                <a:latin typeface="Times New Roman" panose="02020603050405020304" pitchFamily="18" charset="0"/>
                <a:cs typeface="Times New Roman" panose="02020603050405020304" pitchFamily="18" charset="0"/>
              </a:rPr>
              <a:t>$sudo ovs-vsctl add-port br0 po_to_anotherBr</a:t>
            </a:r>
            <a:endParaRPr lang="ko-KR" altLang="en-US" dirty="0">
              <a:latin typeface="Times New Roman" panose="02020603050405020304" pitchFamily="18" charset="0"/>
              <a:cs typeface="Times New Roman" panose="02020603050405020304" pitchFamily="18" charset="0"/>
            </a:endParaRPr>
          </a:p>
        </p:txBody>
      </p:sp>
      <p:sp>
        <p:nvSpPr>
          <p:cNvPr id="9" name="직사각형 8"/>
          <p:cNvSpPr/>
          <p:nvPr/>
        </p:nvSpPr>
        <p:spPr>
          <a:xfrm>
            <a:off x="5484149" y="5704760"/>
            <a:ext cx="1088134"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rPr>
              <a:t>eth0</a:t>
            </a:r>
            <a:endParaRPr lang="ko-KR" altLang="en-US" sz="2000" dirty="0">
              <a:solidFill>
                <a:schemeClr val="tx1"/>
              </a:solidFill>
            </a:endParaRPr>
          </a:p>
        </p:txBody>
      </p:sp>
      <p:sp>
        <p:nvSpPr>
          <p:cNvPr id="11" name="직사각형 10"/>
          <p:cNvSpPr/>
          <p:nvPr/>
        </p:nvSpPr>
        <p:spPr>
          <a:xfrm>
            <a:off x="5506658" y="4591635"/>
            <a:ext cx="850391"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rPr>
              <a:t>br0</a:t>
            </a:r>
            <a:endParaRPr lang="ko-KR" altLang="en-US" sz="2000" dirty="0">
              <a:solidFill>
                <a:schemeClr val="tx1"/>
              </a:solidFill>
            </a:endParaRPr>
          </a:p>
        </p:txBody>
      </p:sp>
      <p:cxnSp>
        <p:nvCxnSpPr>
          <p:cNvPr id="13" name="직선 연결선 12"/>
          <p:cNvCxnSpPr>
            <a:stCxn id="25" idx="2"/>
            <a:endCxn id="21" idx="0"/>
          </p:cNvCxnSpPr>
          <p:nvPr/>
        </p:nvCxnSpPr>
        <p:spPr>
          <a:xfrm>
            <a:off x="5652686" y="5136192"/>
            <a:ext cx="0" cy="4390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직사각형 14"/>
          <p:cNvSpPr/>
          <p:nvPr/>
        </p:nvSpPr>
        <p:spPr>
          <a:xfrm>
            <a:off x="6125446" y="4475400"/>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1" name="직사각형 20"/>
          <p:cNvSpPr/>
          <p:nvPr/>
        </p:nvSpPr>
        <p:spPr>
          <a:xfrm>
            <a:off x="5589616" y="5575248"/>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4" name="직사각형 23"/>
          <p:cNvSpPr/>
          <p:nvPr/>
        </p:nvSpPr>
        <p:spPr>
          <a:xfrm>
            <a:off x="6357049" y="5585365"/>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5" name="직사각형 24"/>
          <p:cNvSpPr/>
          <p:nvPr/>
        </p:nvSpPr>
        <p:spPr>
          <a:xfrm>
            <a:off x="5589616" y="4893017"/>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1" name="직사각형 30"/>
          <p:cNvSpPr/>
          <p:nvPr/>
        </p:nvSpPr>
        <p:spPr>
          <a:xfrm>
            <a:off x="1006384" y="4201830"/>
            <a:ext cx="2106167" cy="17895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2" name="직사각형 31"/>
          <p:cNvSpPr/>
          <p:nvPr/>
        </p:nvSpPr>
        <p:spPr>
          <a:xfrm>
            <a:off x="1515401" y="5804440"/>
            <a:ext cx="1088134"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rPr>
              <a:t>eth0</a:t>
            </a:r>
            <a:endParaRPr lang="ko-KR" altLang="en-US" sz="2000" dirty="0">
              <a:solidFill>
                <a:schemeClr val="tx1"/>
              </a:solidFill>
            </a:endParaRPr>
          </a:p>
        </p:txBody>
      </p:sp>
      <p:sp>
        <p:nvSpPr>
          <p:cNvPr id="33" name="직사각형 32"/>
          <p:cNvSpPr/>
          <p:nvPr/>
        </p:nvSpPr>
        <p:spPr>
          <a:xfrm>
            <a:off x="1634273" y="4655987"/>
            <a:ext cx="850391"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rPr>
              <a:t>br0</a:t>
            </a:r>
            <a:endParaRPr lang="ko-KR" altLang="en-US" sz="2000" dirty="0">
              <a:solidFill>
                <a:schemeClr val="tx1"/>
              </a:solidFill>
            </a:endParaRPr>
          </a:p>
        </p:txBody>
      </p:sp>
      <p:sp>
        <p:nvSpPr>
          <p:cNvPr id="35" name="직사각형 34"/>
          <p:cNvSpPr/>
          <p:nvPr/>
        </p:nvSpPr>
        <p:spPr>
          <a:xfrm>
            <a:off x="1634273" y="5684369"/>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6" name="직사각형 35"/>
          <p:cNvSpPr/>
          <p:nvPr/>
        </p:nvSpPr>
        <p:spPr>
          <a:xfrm>
            <a:off x="2368844" y="5684369"/>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cxnSp>
        <p:nvCxnSpPr>
          <p:cNvPr id="38" name="직선 화살표 연결선 37"/>
          <p:cNvCxnSpPr/>
          <p:nvPr/>
        </p:nvCxnSpPr>
        <p:spPr>
          <a:xfrm flipH="1">
            <a:off x="6188516" y="4163429"/>
            <a:ext cx="993184" cy="308812"/>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181700" y="3812029"/>
            <a:ext cx="1809470" cy="369332"/>
          </a:xfrm>
          <a:prstGeom prst="rect">
            <a:avLst/>
          </a:prstGeom>
          <a:noFill/>
        </p:spPr>
        <p:txBody>
          <a:bodyPr wrap="none" rtlCol="0">
            <a:spAutoFit/>
          </a:bodyPr>
          <a:lstStyle/>
          <a:p>
            <a:r>
              <a:rPr lang="en-US" altLang="ko-KR" dirty="0">
                <a:latin typeface="Times New Roman" panose="02020603050405020304" pitchFamily="18" charset="0"/>
                <a:cs typeface="Times New Roman" panose="02020603050405020304" pitchFamily="18" charset="0"/>
              </a:rPr>
              <a:t>po_to_anotherBr</a:t>
            </a:r>
            <a:endParaRPr lang="ko-KR" altLang="en-US" dirty="0">
              <a:latin typeface="Times New Roman" panose="02020603050405020304" pitchFamily="18" charset="0"/>
              <a:cs typeface="Times New Roman" panose="02020603050405020304" pitchFamily="18" charset="0"/>
            </a:endParaRPr>
          </a:p>
        </p:txBody>
      </p:sp>
      <p:sp>
        <p:nvSpPr>
          <p:cNvPr id="42" name="아래쪽 화살표 41"/>
          <p:cNvSpPr/>
          <p:nvPr/>
        </p:nvSpPr>
        <p:spPr>
          <a:xfrm rot="16200000">
            <a:off x="3748016" y="4507370"/>
            <a:ext cx="627975" cy="105432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직사각형 33"/>
          <p:cNvSpPr/>
          <p:nvPr/>
        </p:nvSpPr>
        <p:spPr>
          <a:xfrm rot="5400000">
            <a:off x="4907346" y="5471529"/>
            <a:ext cx="1487622" cy="21418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18</a:t>
            </a:fld>
            <a:endParaRPr lang="ko-KR" altLang="en-US"/>
          </a:p>
        </p:txBody>
      </p:sp>
    </p:spTree>
    <p:extLst>
      <p:ext uri="{BB962C8B-B14F-4D97-AF65-F5344CB8AC3E}">
        <p14:creationId xmlns:p14="http://schemas.microsoft.com/office/powerpoint/2010/main" val="1865522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1"/>
            <a:ext cx="9144000" cy="1012054"/>
          </a:xfrm>
          <a:prstGeom prst="rect">
            <a:avLst/>
          </a:prstGeom>
        </p:spPr>
        <p:txBody>
          <a:bodyPr vert="horz" lIns="91440" tIns="45720" rIns="91440" bIns="45720" rtlCol="0" anchor="b">
            <a:norm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r>
              <a:rPr lang="en-US" altLang="ko-KR" sz="3200" dirty="0">
                <a:solidFill>
                  <a:srgbClr val="0070C0"/>
                </a:solidFill>
              </a:rPr>
              <a:t>Open vSwitch</a:t>
            </a:r>
          </a:p>
          <a:p>
            <a:pPr algn="l"/>
            <a:r>
              <a:rPr lang="en-US" altLang="ko-KR" sz="3200" dirty="0">
                <a:solidFill>
                  <a:srgbClr val="0070C0"/>
                </a:solidFill>
              </a:rPr>
              <a:t>- Interface configuration setting</a:t>
            </a:r>
            <a:endParaRPr lang="ko-KR" altLang="en-US" sz="4000" dirty="0">
              <a:solidFill>
                <a:srgbClr val="0070C0"/>
              </a:solidFill>
            </a:endParaRPr>
          </a:p>
        </p:txBody>
      </p:sp>
      <p:sp>
        <p:nvSpPr>
          <p:cNvPr id="5" name="직사각형 4"/>
          <p:cNvSpPr/>
          <p:nvPr/>
        </p:nvSpPr>
        <p:spPr>
          <a:xfrm>
            <a:off x="1219523" y="4280668"/>
            <a:ext cx="2106167" cy="17895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6" name="직사각형 5"/>
          <p:cNvSpPr/>
          <p:nvPr/>
        </p:nvSpPr>
        <p:spPr>
          <a:xfrm>
            <a:off x="1728540" y="5883278"/>
            <a:ext cx="1088134"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rPr>
              <a:t>eth0</a:t>
            </a:r>
            <a:endParaRPr lang="ko-KR" altLang="en-US" sz="2000" dirty="0">
              <a:solidFill>
                <a:schemeClr val="tx1"/>
              </a:solidFill>
            </a:endParaRPr>
          </a:p>
        </p:txBody>
      </p:sp>
      <p:sp>
        <p:nvSpPr>
          <p:cNvPr id="7" name="직사각형 6"/>
          <p:cNvSpPr/>
          <p:nvPr/>
        </p:nvSpPr>
        <p:spPr>
          <a:xfrm>
            <a:off x="1847412" y="4734825"/>
            <a:ext cx="850391"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rPr>
              <a:t>br0</a:t>
            </a:r>
            <a:endParaRPr lang="ko-KR" altLang="en-US" sz="2000" dirty="0">
              <a:solidFill>
                <a:schemeClr val="tx1"/>
              </a:solidFill>
            </a:endParaRPr>
          </a:p>
        </p:txBody>
      </p:sp>
      <p:cxnSp>
        <p:nvCxnSpPr>
          <p:cNvPr id="8" name="직선 연결선 7"/>
          <p:cNvCxnSpPr>
            <a:endCxn id="10" idx="0"/>
          </p:cNvCxnSpPr>
          <p:nvPr/>
        </p:nvCxnSpPr>
        <p:spPr>
          <a:xfrm flipH="1">
            <a:off x="1892194" y="5287155"/>
            <a:ext cx="317342" cy="4767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직사각형 8"/>
          <p:cNvSpPr/>
          <p:nvPr/>
        </p:nvSpPr>
        <p:spPr>
          <a:xfrm>
            <a:off x="1940727" y="4613237"/>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0" name="직사각형 9"/>
          <p:cNvSpPr/>
          <p:nvPr/>
        </p:nvSpPr>
        <p:spPr>
          <a:xfrm>
            <a:off x="1829124" y="5763883"/>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1" name="직사각형 10"/>
          <p:cNvSpPr/>
          <p:nvPr/>
        </p:nvSpPr>
        <p:spPr>
          <a:xfrm>
            <a:off x="2601440" y="5763883"/>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2" name="직사각형 11"/>
          <p:cNvSpPr/>
          <p:nvPr/>
        </p:nvSpPr>
        <p:spPr>
          <a:xfrm>
            <a:off x="2209536" y="5090412"/>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6" name="TextBox 15"/>
          <p:cNvSpPr txBox="1"/>
          <p:nvPr/>
        </p:nvSpPr>
        <p:spPr>
          <a:xfrm>
            <a:off x="1284695" y="1301048"/>
            <a:ext cx="4935647" cy="3046988"/>
          </a:xfrm>
          <a:prstGeom prst="rect">
            <a:avLst/>
          </a:prstGeom>
          <a:noFill/>
        </p:spPr>
        <p:txBody>
          <a:bodyPr wrap="none" rtlCol="0">
            <a:spAutoFit/>
          </a:bodyPr>
          <a:lstStyle/>
          <a:p>
            <a:r>
              <a:rPr lang="en-US" altLang="ko-KR" b="1" dirty="0">
                <a:latin typeface="Times New Roman" panose="02020603050405020304" pitchFamily="18" charset="0"/>
                <a:cs typeface="Times New Roman" panose="02020603050405020304" pitchFamily="18" charset="0"/>
              </a:rPr>
              <a:t>Example)</a:t>
            </a:r>
          </a:p>
          <a:p>
            <a:r>
              <a:rPr lang="en-US" altLang="ko-KR" b="1" dirty="0">
                <a:solidFill>
                  <a:srgbClr val="FF0000"/>
                </a:solidFill>
              </a:rPr>
              <a:t>※You don’t need to follow below command.</a:t>
            </a:r>
            <a:endParaRPr lang="en-US" altLang="ko-KR" b="1" dirty="0">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sudo ifconfig </a:t>
            </a:r>
            <a:r>
              <a:rPr lang="en-US" altLang="ko-KR" dirty="0">
                <a:latin typeface="Times New Roman" panose="02020603050405020304" pitchFamily="18" charset="0"/>
                <a:cs typeface="Times New Roman" panose="02020603050405020304" pitchFamily="18" charset="0"/>
              </a:rPr>
              <a:t>eth0</a:t>
            </a:r>
            <a:r>
              <a:rPr lang="ko-KR" altLang="en-US" dirty="0">
                <a:latin typeface="Times New Roman" panose="02020603050405020304" pitchFamily="18" charset="0"/>
                <a:cs typeface="Times New Roman" panose="02020603050405020304" pitchFamily="18" charset="0"/>
              </a:rPr>
              <a:t> 0</a:t>
            </a:r>
          </a:p>
          <a:p>
            <a:r>
              <a:rPr lang="en-US" altLang="ko-KR" dirty="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sudo ifconfig br0 0</a:t>
            </a:r>
          </a:p>
          <a:p>
            <a:r>
              <a:rPr lang="en-US" altLang="ko-KR" dirty="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sudo ifup br0</a:t>
            </a:r>
          </a:p>
          <a:p>
            <a:r>
              <a:rPr lang="en-US" altLang="ko-KR" dirty="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sudo ifconfig br0 up</a:t>
            </a:r>
            <a:endParaRPr lang="en-US" altLang="ko-KR" dirty="0">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$sudo ifconfig br0 203.237.x.x</a:t>
            </a:r>
            <a:endParaRPr lang="ko-KR" altLang="en-US" dirty="0">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sudo ifconfig </a:t>
            </a:r>
            <a:r>
              <a:rPr lang="en-US" altLang="ko-KR" dirty="0">
                <a:latin typeface="Times New Roman" panose="02020603050405020304" pitchFamily="18" charset="0"/>
                <a:cs typeface="Times New Roman" panose="02020603050405020304" pitchFamily="18" charset="0"/>
              </a:rPr>
              <a:t>eth0</a:t>
            </a:r>
            <a:r>
              <a:rPr lang="ko-KR" altLang="en-US" dirty="0">
                <a:latin typeface="Times New Roman" panose="02020603050405020304" pitchFamily="18" charset="0"/>
                <a:cs typeface="Times New Roman" panose="02020603050405020304" pitchFamily="18" charset="0"/>
              </a:rPr>
              <a:t> up</a:t>
            </a:r>
          </a:p>
          <a:p>
            <a:endParaRPr lang="en-US" altLang="ko-KR" sz="2400" dirty="0"/>
          </a:p>
          <a:p>
            <a:endParaRPr lang="en-US" altLang="ko-KR" sz="2400" dirty="0"/>
          </a:p>
        </p:txBody>
      </p:sp>
      <p:sp>
        <p:nvSpPr>
          <p:cNvPr id="17" name="TextBox 16"/>
          <p:cNvSpPr txBox="1"/>
          <p:nvPr/>
        </p:nvSpPr>
        <p:spPr>
          <a:xfrm>
            <a:off x="2759300" y="6012554"/>
            <a:ext cx="1818126" cy="369332"/>
          </a:xfrm>
          <a:prstGeom prst="rect">
            <a:avLst/>
          </a:prstGeom>
          <a:noFill/>
        </p:spPr>
        <p:txBody>
          <a:bodyPr wrap="none" rtlCol="0">
            <a:spAutoFit/>
          </a:bodyPr>
          <a:lstStyle/>
          <a:p>
            <a:r>
              <a:rPr lang="en-US" altLang="ko-KR" dirty="0"/>
              <a:t>ip : 203.237.x.x</a:t>
            </a:r>
            <a:endParaRPr lang="ko-KR" altLang="en-US" dirty="0"/>
          </a:p>
        </p:txBody>
      </p:sp>
      <p:sp>
        <p:nvSpPr>
          <p:cNvPr id="31" name="아래쪽 화살표 30"/>
          <p:cNvSpPr/>
          <p:nvPr/>
        </p:nvSpPr>
        <p:spPr>
          <a:xfrm rot="16200000">
            <a:off x="4066003" y="4646575"/>
            <a:ext cx="627975" cy="105432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직사각형 27"/>
          <p:cNvSpPr/>
          <p:nvPr/>
        </p:nvSpPr>
        <p:spPr>
          <a:xfrm>
            <a:off x="5458395" y="4280668"/>
            <a:ext cx="2106167" cy="17895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9" name="직사각형 28"/>
          <p:cNvSpPr/>
          <p:nvPr/>
        </p:nvSpPr>
        <p:spPr>
          <a:xfrm>
            <a:off x="5967412" y="5883278"/>
            <a:ext cx="1088134"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rPr>
              <a:t>eth0</a:t>
            </a:r>
            <a:endParaRPr lang="ko-KR" altLang="en-US" sz="2000" dirty="0">
              <a:solidFill>
                <a:schemeClr val="tx1"/>
              </a:solidFill>
            </a:endParaRPr>
          </a:p>
        </p:txBody>
      </p:sp>
      <p:sp>
        <p:nvSpPr>
          <p:cNvPr id="30" name="직사각형 29"/>
          <p:cNvSpPr/>
          <p:nvPr/>
        </p:nvSpPr>
        <p:spPr>
          <a:xfrm>
            <a:off x="5989921" y="4770153"/>
            <a:ext cx="850391"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rPr>
              <a:t>br0</a:t>
            </a:r>
            <a:endParaRPr lang="ko-KR" altLang="en-US" sz="2000" dirty="0">
              <a:solidFill>
                <a:schemeClr val="tx1"/>
              </a:solidFill>
            </a:endParaRPr>
          </a:p>
        </p:txBody>
      </p:sp>
      <p:cxnSp>
        <p:nvCxnSpPr>
          <p:cNvPr id="32" name="직선 연결선 31"/>
          <p:cNvCxnSpPr>
            <a:stCxn id="36" idx="2"/>
            <a:endCxn id="34" idx="0"/>
          </p:cNvCxnSpPr>
          <p:nvPr/>
        </p:nvCxnSpPr>
        <p:spPr>
          <a:xfrm>
            <a:off x="6135949" y="5314710"/>
            <a:ext cx="0" cy="4390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직사각형 32"/>
          <p:cNvSpPr/>
          <p:nvPr/>
        </p:nvSpPr>
        <p:spPr>
          <a:xfrm>
            <a:off x="6608709" y="4653918"/>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4" name="직사각형 33"/>
          <p:cNvSpPr/>
          <p:nvPr/>
        </p:nvSpPr>
        <p:spPr>
          <a:xfrm>
            <a:off x="6072879" y="5753766"/>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5" name="직사각형 34"/>
          <p:cNvSpPr/>
          <p:nvPr/>
        </p:nvSpPr>
        <p:spPr>
          <a:xfrm>
            <a:off x="6840312" y="5763883"/>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6" name="직사각형 35"/>
          <p:cNvSpPr/>
          <p:nvPr/>
        </p:nvSpPr>
        <p:spPr>
          <a:xfrm>
            <a:off x="6072879" y="5071535"/>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8" name="직사각형 37"/>
          <p:cNvSpPr/>
          <p:nvPr/>
        </p:nvSpPr>
        <p:spPr>
          <a:xfrm rot="5400000">
            <a:off x="5390609" y="5650047"/>
            <a:ext cx="1487622" cy="21418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p:cNvSpPr txBox="1"/>
          <p:nvPr/>
        </p:nvSpPr>
        <p:spPr>
          <a:xfrm>
            <a:off x="7039698" y="6166505"/>
            <a:ext cx="644728" cy="369332"/>
          </a:xfrm>
          <a:prstGeom prst="rect">
            <a:avLst/>
          </a:prstGeom>
          <a:noFill/>
        </p:spPr>
        <p:txBody>
          <a:bodyPr wrap="none" rtlCol="0">
            <a:spAutoFit/>
          </a:bodyPr>
          <a:lstStyle/>
          <a:p>
            <a:r>
              <a:rPr lang="en-US" altLang="ko-KR" dirty="0"/>
              <a:t>ip : 0</a:t>
            </a:r>
            <a:endParaRPr lang="ko-KR" altLang="en-US" dirty="0"/>
          </a:p>
        </p:txBody>
      </p:sp>
      <p:sp>
        <p:nvSpPr>
          <p:cNvPr id="27" name="TextBox 26"/>
          <p:cNvSpPr txBox="1"/>
          <p:nvPr/>
        </p:nvSpPr>
        <p:spPr>
          <a:xfrm>
            <a:off x="6848473" y="5008456"/>
            <a:ext cx="1818126" cy="369332"/>
          </a:xfrm>
          <a:prstGeom prst="rect">
            <a:avLst/>
          </a:prstGeom>
          <a:noFill/>
        </p:spPr>
        <p:txBody>
          <a:bodyPr wrap="none" rtlCol="0">
            <a:spAutoFit/>
          </a:bodyPr>
          <a:lstStyle/>
          <a:p>
            <a:r>
              <a:rPr lang="en-US" altLang="ko-KR" dirty="0"/>
              <a:t>ip : 203.237.x.x</a:t>
            </a:r>
            <a:endParaRPr lang="ko-KR" altLang="en-US" dirty="0"/>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19</a:t>
            </a:fld>
            <a:endParaRPr lang="ko-KR" altLang="en-US"/>
          </a:p>
        </p:txBody>
      </p:sp>
    </p:spTree>
    <p:extLst>
      <p:ext uri="{BB962C8B-B14F-4D97-AF65-F5344CB8AC3E}">
        <p14:creationId xmlns:p14="http://schemas.microsoft.com/office/powerpoint/2010/main" val="4147664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제목 1"/>
          <p:cNvSpPr txBox="1">
            <a:spLocks/>
          </p:cNvSpPr>
          <p:nvPr/>
        </p:nvSpPr>
        <p:spPr>
          <a:xfrm>
            <a:off x="405069" y="8811"/>
            <a:ext cx="8333862" cy="84496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3200" dirty="0">
                <a:solidFill>
                  <a:srgbClr val="0070C0"/>
                </a:solidFill>
                <a:latin typeface="Times New Roman" panose="02020603050405020304" pitchFamily="18" charset="0"/>
                <a:cs typeface="Times New Roman" panose="02020603050405020304" pitchFamily="18" charset="0"/>
              </a:rPr>
              <a:t>History and Contributor of Box Lab</a:t>
            </a:r>
          </a:p>
        </p:txBody>
      </p:sp>
      <p:graphicFrame>
        <p:nvGraphicFramePr>
          <p:cNvPr id="7" name="표 6"/>
          <p:cNvGraphicFramePr>
            <a:graphicFrameLocks noGrp="1"/>
          </p:cNvGraphicFramePr>
          <p:nvPr>
            <p:extLst>
              <p:ext uri="{D42A27DB-BD31-4B8C-83A1-F6EECF244321}">
                <p14:modId xmlns:p14="http://schemas.microsoft.com/office/powerpoint/2010/main" val="208963571"/>
              </p:ext>
            </p:extLst>
          </p:nvPr>
        </p:nvGraphicFramePr>
        <p:xfrm>
          <a:off x="745524" y="777725"/>
          <a:ext cx="7652952" cy="2941320"/>
        </p:xfrm>
        <a:graphic>
          <a:graphicData uri="http://schemas.openxmlformats.org/drawingml/2006/table">
            <a:tbl>
              <a:tblPr firstRow="1" bandRow="1">
                <a:tableStyleId>{5C22544A-7EE6-4342-B048-85BDC9FD1C3A}</a:tableStyleId>
              </a:tblPr>
              <a:tblGrid>
                <a:gridCol w="1033849">
                  <a:extLst>
                    <a:ext uri="{9D8B030D-6E8A-4147-A177-3AD203B41FA5}">
                      <a16:colId xmlns:a16="http://schemas.microsoft.com/office/drawing/2014/main" val="20000"/>
                    </a:ext>
                  </a:extLst>
                </a:gridCol>
                <a:gridCol w="1622854">
                  <a:extLst>
                    <a:ext uri="{9D8B030D-6E8A-4147-A177-3AD203B41FA5}">
                      <a16:colId xmlns:a16="http://schemas.microsoft.com/office/drawing/2014/main" val="20001"/>
                    </a:ext>
                  </a:extLst>
                </a:gridCol>
                <a:gridCol w="3501216">
                  <a:extLst>
                    <a:ext uri="{9D8B030D-6E8A-4147-A177-3AD203B41FA5}">
                      <a16:colId xmlns:a16="http://schemas.microsoft.com/office/drawing/2014/main" val="20002"/>
                    </a:ext>
                  </a:extLst>
                </a:gridCol>
                <a:gridCol w="1495033">
                  <a:extLst>
                    <a:ext uri="{9D8B030D-6E8A-4147-A177-3AD203B41FA5}">
                      <a16:colId xmlns:a16="http://schemas.microsoft.com/office/drawing/2014/main" val="20003"/>
                    </a:ext>
                  </a:extLst>
                </a:gridCol>
              </a:tblGrid>
              <a:tr h="247262">
                <a:tc>
                  <a:txBody>
                    <a:bodyPr/>
                    <a:lstStyle/>
                    <a:p>
                      <a:pPr algn="ctr" latinLnBrk="1"/>
                      <a:r>
                        <a:rPr lang="en-US" altLang="ko-KR" sz="1200" dirty="0">
                          <a:latin typeface="Times New Roman" panose="02020603050405020304" pitchFamily="18" charset="0"/>
                          <a:ea typeface="+mj-ea"/>
                          <a:cs typeface="Times New Roman" panose="02020603050405020304" pitchFamily="18" charset="0"/>
                        </a:rPr>
                        <a:t>Version</a:t>
                      </a:r>
                    </a:p>
                  </a:txBody>
                  <a:tcPr anchor="ctr"/>
                </a:tc>
                <a:tc>
                  <a:txBody>
                    <a:bodyPr/>
                    <a:lstStyle/>
                    <a:p>
                      <a:pPr algn="ctr" latinLnBrk="1"/>
                      <a:r>
                        <a:rPr lang="en-US" altLang="ko-KR" sz="1200" dirty="0">
                          <a:latin typeface="Times New Roman" panose="02020603050405020304" pitchFamily="18" charset="0"/>
                          <a:cs typeface="Times New Roman" panose="02020603050405020304" pitchFamily="18" charset="0"/>
                        </a:rPr>
                        <a:t>Updated</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Date</a:t>
                      </a:r>
                      <a:endParaRPr lang="ko-KR" altLang="en-US" sz="1200" dirty="0">
                        <a:latin typeface="Times New Roman" panose="02020603050405020304" pitchFamily="18" charset="0"/>
                        <a:ea typeface="+mj-ea"/>
                        <a:cs typeface="Times New Roman" panose="02020603050405020304" pitchFamily="18" charset="0"/>
                      </a:endParaRPr>
                    </a:p>
                  </a:txBody>
                  <a:tcPr anchor="ctr"/>
                </a:tc>
                <a:tc>
                  <a:txBody>
                    <a:bodyPr/>
                    <a:lstStyle/>
                    <a:p>
                      <a:pPr algn="ctr" latinLnBrk="1"/>
                      <a:r>
                        <a:rPr lang="en-US" altLang="ko-KR" sz="1200" dirty="0">
                          <a:latin typeface="Times New Roman" panose="02020603050405020304" pitchFamily="18" charset="0"/>
                          <a:cs typeface="Times New Roman" panose="02020603050405020304" pitchFamily="18" charset="0"/>
                        </a:rPr>
                        <a:t>Updated</a:t>
                      </a:r>
                      <a:r>
                        <a:rPr lang="en-US" altLang="ko-KR" sz="1200" baseline="0" dirty="0">
                          <a:latin typeface="Times New Roman" panose="02020603050405020304" pitchFamily="18" charset="0"/>
                          <a:cs typeface="Times New Roman" panose="02020603050405020304" pitchFamily="18" charset="0"/>
                        </a:rPr>
                        <a:t> Contents</a:t>
                      </a:r>
                      <a:endParaRPr lang="en-US" altLang="ko-KR" sz="1200" dirty="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sz="1200" dirty="0">
                          <a:latin typeface="Times New Roman" panose="02020603050405020304" pitchFamily="18" charset="0"/>
                          <a:cs typeface="Times New Roman" panose="02020603050405020304" pitchFamily="18" charset="0"/>
                        </a:rPr>
                        <a:t>Contributor</a:t>
                      </a:r>
                      <a:endParaRPr lang="en-US" altLang="ko-KR" sz="1200" dirty="0">
                        <a:latin typeface="Times New Roman" panose="02020603050405020304" pitchFamily="18" charset="0"/>
                        <a:ea typeface="+mj-ea"/>
                        <a:cs typeface="Times New Roman" panose="02020603050405020304" pitchFamily="18" charset="0"/>
                      </a:endParaRPr>
                    </a:p>
                  </a:txBody>
                  <a:tcPr anchor="ctr"/>
                </a:tc>
                <a:extLst>
                  <a:ext uri="{0D108BD9-81ED-4DB2-BD59-A6C34878D82A}">
                    <a16:rowId xmlns:a16="http://schemas.microsoft.com/office/drawing/2014/main" val="10000"/>
                  </a:ext>
                </a:extLst>
              </a:tr>
              <a:tr h="247262">
                <a:tc>
                  <a:txBody>
                    <a:bodyPr/>
                    <a:lstStyle/>
                    <a:p>
                      <a:pPr marL="0" algn="ctr" defTabSz="457200" rtl="0" eaLnBrk="1" latinLnBrk="1" hangingPunct="1"/>
                      <a:r>
                        <a:rPr lang="en-US" altLang="ko-KR" sz="1100" kern="1200" dirty="0">
                          <a:solidFill>
                            <a:schemeClr val="dk1"/>
                          </a:solidFill>
                          <a:latin typeface="+mn-lt"/>
                          <a:ea typeface="+mn-ea"/>
                          <a:cs typeface="+mn-cs"/>
                        </a:rPr>
                        <a:t>V0.1</a:t>
                      </a:r>
                      <a:endParaRPr lang="ko-KR" altLang="en-US" sz="1100" kern="1200" dirty="0">
                        <a:solidFill>
                          <a:schemeClr val="dk1"/>
                        </a:solidFill>
                        <a:latin typeface="+mn-lt"/>
                        <a:ea typeface="+mn-ea"/>
                        <a:cs typeface="+mn-cs"/>
                      </a:endParaRPr>
                    </a:p>
                  </a:txBody>
                  <a:tcPr anchor="ctr"/>
                </a:tc>
                <a:tc>
                  <a:txBody>
                    <a:bodyPr/>
                    <a:lstStyle/>
                    <a:p>
                      <a:pPr marL="0" algn="ctr" defTabSz="457200" rtl="0" eaLnBrk="1" latinLnBrk="1" hangingPunct="1"/>
                      <a:r>
                        <a:rPr lang="en-US" altLang="ko-KR" sz="1100" kern="1200" dirty="0">
                          <a:solidFill>
                            <a:schemeClr val="dk1"/>
                          </a:solidFill>
                          <a:latin typeface="+mn-lt"/>
                          <a:ea typeface="+mn-ea"/>
                          <a:cs typeface="+mn-cs"/>
                        </a:rPr>
                        <a:t>2015/09</a:t>
                      </a:r>
                      <a:endParaRPr lang="ko-KR" altLang="en-US" sz="1100" kern="1200" dirty="0">
                        <a:solidFill>
                          <a:schemeClr val="dk1"/>
                        </a:solidFill>
                        <a:latin typeface="+mn-lt"/>
                        <a:ea typeface="+mn-ea"/>
                        <a:cs typeface="+mn-cs"/>
                      </a:endParaRPr>
                    </a:p>
                  </a:txBody>
                  <a:tcPr anchor="ctr"/>
                </a:tc>
                <a:tc>
                  <a:txBody>
                    <a:bodyPr/>
                    <a:lstStyle/>
                    <a:p>
                      <a:pPr marL="0" algn="ctr" defTabSz="457200" rtl="0" eaLnBrk="1" latinLnBrk="1" hangingPunct="1"/>
                      <a:r>
                        <a:rPr lang="en-US" altLang="ko-KR" sz="1100" kern="1200" dirty="0">
                          <a:solidFill>
                            <a:schemeClr val="dk1"/>
                          </a:solidFill>
                          <a:latin typeface="+mn-lt"/>
                          <a:ea typeface="+mn-ea"/>
                          <a:cs typeface="+mn-cs"/>
                        </a:rPr>
                        <a:t>OvS, Docker </a:t>
                      </a:r>
                      <a:r>
                        <a:rPr lang="ko-KR" altLang="en-US" sz="1100" kern="1200" dirty="0">
                          <a:solidFill>
                            <a:schemeClr val="dk1"/>
                          </a:solidFill>
                          <a:latin typeface="+mn-lt"/>
                          <a:ea typeface="+mn-ea"/>
                          <a:cs typeface="+mn-cs"/>
                        </a:rPr>
                        <a:t>자료 초안 작성</a:t>
                      </a:r>
                    </a:p>
                  </a:txBody>
                  <a:tcPr anchor="ctr"/>
                </a:tc>
                <a:tc>
                  <a:txBody>
                    <a:bodyPr/>
                    <a:lstStyle/>
                    <a:p>
                      <a:pPr marL="0" algn="ctr" defTabSz="457200" rtl="0" eaLnBrk="1" latinLnBrk="1" hangingPunct="1"/>
                      <a:r>
                        <a:rPr lang="ko-KR" altLang="en-US" sz="1100" kern="1200" dirty="0">
                          <a:solidFill>
                            <a:schemeClr val="dk1"/>
                          </a:solidFill>
                          <a:latin typeface="+mn-lt"/>
                          <a:ea typeface="+mn-ea"/>
                          <a:cs typeface="+mn-cs"/>
                        </a:rPr>
                        <a:t>배 정 주</a:t>
                      </a:r>
                    </a:p>
                  </a:txBody>
                  <a:tcPr anchor="ctr"/>
                </a:tc>
                <a:extLst>
                  <a:ext uri="{0D108BD9-81ED-4DB2-BD59-A6C34878D82A}">
                    <a16:rowId xmlns:a16="http://schemas.microsoft.com/office/drawing/2014/main" val="10001"/>
                  </a:ext>
                </a:extLst>
              </a:tr>
              <a:tr h="247262">
                <a:tc>
                  <a:txBody>
                    <a:bodyPr/>
                    <a:lstStyle/>
                    <a:p>
                      <a:pPr marL="0" algn="ctr" defTabSz="457200" rtl="0" eaLnBrk="1" latinLnBrk="1" hangingPunct="1"/>
                      <a:r>
                        <a:rPr lang="en-US" altLang="ko-KR" sz="1100" kern="1200" dirty="0">
                          <a:solidFill>
                            <a:schemeClr val="dk1"/>
                          </a:solidFill>
                          <a:latin typeface="+mn-lt"/>
                          <a:ea typeface="+mn-ea"/>
                          <a:cs typeface="+mn-cs"/>
                        </a:rPr>
                        <a:t>V0.2</a:t>
                      </a:r>
                      <a:endParaRPr lang="ko-KR" altLang="en-US" sz="1100" kern="1200" dirty="0">
                        <a:solidFill>
                          <a:schemeClr val="dk1"/>
                        </a:solidFill>
                        <a:latin typeface="+mn-lt"/>
                        <a:ea typeface="+mn-ea"/>
                        <a:cs typeface="+mn-cs"/>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en-US" altLang="ko-KR" sz="1100" kern="1200" dirty="0">
                          <a:solidFill>
                            <a:schemeClr val="dk1"/>
                          </a:solidFill>
                          <a:latin typeface="+mn-lt"/>
                          <a:ea typeface="+mn-ea"/>
                          <a:cs typeface="+mn-cs"/>
                        </a:rPr>
                        <a:t>2015/09</a:t>
                      </a:r>
                      <a:endParaRPr lang="ko-KR" altLang="en-US" sz="1100" kern="1200" dirty="0">
                        <a:solidFill>
                          <a:schemeClr val="dk1"/>
                        </a:solidFill>
                        <a:latin typeface="+mn-lt"/>
                        <a:ea typeface="+mn-ea"/>
                        <a:cs typeface="+mn-cs"/>
                      </a:endParaRPr>
                    </a:p>
                  </a:txBody>
                  <a:tcPr anchor="ctr"/>
                </a:tc>
                <a:tc>
                  <a:txBody>
                    <a:bodyPr/>
                    <a:lstStyle/>
                    <a:p>
                      <a:pPr marL="0" algn="ctr" defTabSz="457200" rtl="0" eaLnBrk="1" latinLnBrk="1" hangingPunct="1"/>
                      <a:r>
                        <a:rPr lang="en-US" altLang="ko-KR" sz="1100" kern="1200" dirty="0">
                          <a:solidFill>
                            <a:schemeClr val="dk1"/>
                          </a:solidFill>
                          <a:latin typeface="+mn-lt"/>
                          <a:ea typeface="+mn-ea"/>
                          <a:cs typeface="+mn-cs"/>
                        </a:rPr>
                        <a:t>KVM </a:t>
                      </a:r>
                      <a:r>
                        <a:rPr lang="ko-KR" altLang="en-US" sz="1100" kern="1200" dirty="0">
                          <a:solidFill>
                            <a:schemeClr val="dk1"/>
                          </a:solidFill>
                          <a:latin typeface="+mn-lt"/>
                          <a:ea typeface="+mn-ea"/>
                          <a:cs typeface="+mn-cs"/>
                        </a:rPr>
                        <a:t>자료 초안 작성</a:t>
                      </a:r>
                    </a:p>
                  </a:txBody>
                  <a:tcPr anchor="ctr"/>
                </a:tc>
                <a:tc>
                  <a:txBody>
                    <a:bodyPr/>
                    <a:lstStyle/>
                    <a:p>
                      <a:pPr marL="0" algn="ctr" defTabSz="457200" rtl="0" eaLnBrk="1" latinLnBrk="1" hangingPunct="1"/>
                      <a:r>
                        <a:rPr lang="ko-KR" altLang="en-US" sz="1100" kern="1200" dirty="0">
                          <a:solidFill>
                            <a:schemeClr val="dk1"/>
                          </a:solidFill>
                          <a:latin typeface="+mn-lt"/>
                          <a:ea typeface="+mn-ea"/>
                          <a:cs typeface="+mn-cs"/>
                        </a:rPr>
                        <a:t>윤 희 범</a:t>
                      </a:r>
                    </a:p>
                  </a:txBody>
                  <a:tcPr anchor="ctr"/>
                </a:tc>
                <a:extLst>
                  <a:ext uri="{0D108BD9-81ED-4DB2-BD59-A6C34878D82A}">
                    <a16:rowId xmlns:a16="http://schemas.microsoft.com/office/drawing/2014/main" val="10002"/>
                  </a:ext>
                </a:extLst>
              </a:tr>
              <a:tr h="247262">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en-US" altLang="ko-KR" sz="1100" kern="1200" dirty="0">
                          <a:solidFill>
                            <a:schemeClr val="dk1"/>
                          </a:solidFill>
                          <a:latin typeface="+mn-lt"/>
                          <a:ea typeface="+mn-ea"/>
                          <a:cs typeface="+mn-cs"/>
                        </a:rPr>
                        <a:t>V0.3</a:t>
                      </a:r>
                      <a:endParaRPr lang="ko-KR" altLang="en-US" sz="1100" kern="1200" dirty="0">
                        <a:solidFill>
                          <a:schemeClr val="dk1"/>
                        </a:solidFill>
                        <a:latin typeface="+mn-lt"/>
                        <a:ea typeface="+mn-ea"/>
                        <a:cs typeface="+mn-cs"/>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en-US" altLang="ko-KR" sz="1100" kern="1200" dirty="0">
                          <a:solidFill>
                            <a:schemeClr val="dk1"/>
                          </a:solidFill>
                          <a:latin typeface="+mn-lt"/>
                          <a:ea typeface="+mn-ea"/>
                          <a:cs typeface="+mn-cs"/>
                        </a:rPr>
                        <a:t>2015/10</a:t>
                      </a:r>
                      <a:endParaRPr lang="ko-KR" altLang="en-US" sz="1100" kern="1200" dirty="0">
                        <a:solidFill>
                          <a:schemeClr val="dk1"/>
                        </a:solidFill>
                        <a:latin typeface="+mn-lt"/>
                        <a:ea typeface="+mn-ea"/>
                        <a:cs typeface="+mn-cs"/>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ko-KR" altLang="en-US" sz="1100" kern="1200" dirty="0">
                          <a:solidFill>
                            <a:schemeClr val="dk1"/>
                          </a:solidFill>
                          <a:latin typeface="+mn-lt"/>
                          <a:ea typeface="+mn-ea"/>
                          <a:cs typeface="+mn-cs"/>
                        </a:rPr>
                        <a:t>자료 취합 및 </a:t>
                      </a:r>
                      <a:r>
                        <a:rPr lang="en-US" altLang="ko-KR" sz="1100" kern="1200" dirty="0">
                          <a:solidFill>
                            <a:schemeClr val="dk1"/>
                          </a:solidFill>
                          <a:latin typeface="+mn-lt"/>
                          <a:ea typeface="+mn-ea"/>
                          <a:cs typeface="+mn-cs"/>
                        </a:rPr>
                        <a:t>Functions Lab </a:t>
                      </a:r>
                      <a:r>
                        <a:rPr lang="ko-KR" altLang="en-US" sz="1100" kern="1200" dirty="0">
                          <a:solidFill>
                            <a:schemeClr val="dk1"/>
                          </a:solidFill>
                          <a:latin typeface="+mn-lt"/>
                          <a:ea typeface="+mn-ea"/>
                          <a:cs typeface="+mn-cs"/>
                        </a:rPr>
                        <a:t>초안 제작</a:t>
                      </a:r>
                    </a:p>
                  </a:txBody>
                  <a:tcPr anchor="ctr"/>
                </a:tc>
                <a:tc>
                  <a:txBody>
                    <a:bodyPr/>
                    <a:lstStyle/>
                    <a:p>
                      <a:pPr marL="0" algn="ctr" defTabSz="457200" rtl="0" eaLnBrk="1" latinLnBrk="1" hangingPunct="1"/>
                      <a:r>
                        <a:rPr lang="ko-KR" altLang="en-US" sz="1100" kern="1200" dirty="0">
                          <a:solidFill>
                            <a:schemeClr val="dk1"/>
                          </a:solidFill>
                          <a:latin typeface="+mn-lt"/>
                          <a:ea typeface="+mn-ea"/>
                          <a:cs typeface="+mn-cs"/>
                        </a:rPr>
                        <a:t>배 정 주</a:t>
                      </a:r>
                    </a:p>
                  </a:txBody>
                  <a:tcPr anchor="ctr"/>
                </a:tc>
                <a:extLst>
                  <a:ext uri="{0D108BD9-81ED-4DB2-BD59-A6C34878D82A}">
                    <a16:rowId xmlns:a16="http://schemas.microsoft.com/office/drawing/2014/main" val="10003"/>
                  </a:ext>
                </a:extLst>
              </a:tr>
              <a:tr h="247262">
                <a:tc>
                  <a:txBody>
                    <a:bodyPr/>
                    <a:lstStyle/>
                    <a:p>
                      <a:pPr marL="0" algn="ctr" defTabSz="457200" rtl="0" eaLnBrk="1" latinLnBrk="1" hangingPunct="1"/>
                      <a:r>
                        <a:rPr lang="en-US" altLang="ko-KR" sz="1100" kern="1200" dirty="0">
                          <a:solidFill>
                            <a:schemeClr val="dk1"/>
                          </a:solidFill>
                          <a:latin typeface="+mn-lt"/>
                          <a:ea typeface="+mn-ea"/>
                          <a:cs typeface="+mn-cs"/>
                        </a:rPr>
                        <a:t>V0.4</a:t>
                      </a:r>
                      <a:endParaRPr lang="ko-KR" altLang="en-US" sz="1100" kern="1200" dirty="0">
                        <a:solidFill>
                          <a:schemeClr val="dk1"/>
                        </a:solidFill>
                        <a:latin typeface="+mn-lt"/>
                        <a:ea typeface="+mn-ea"/>
                        <a:cs typeface="+mn-cs"/>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en-US" altLang="ko-KR" sz="1100" kern="1200" dirty="0">
                          <a:solidFill>
                            <a:schemeClr val="dk1"/>
                          </a:solidFill>
                          <a:latin typeface="+mn-lt"/>
                          <a:ea typeface="+mn-ea"/>
                          <a:cs typeface="+mn-cs"/>
                        </a:rPr>
                        <a:t>2015/10</a:t>
                      </a:r>
                      <a:endParaRPr lang="ko-KR" altLang="en-US" sz="1100" kern="1200" dirty="0">
                        <a:solidFill>
                          <a:schemeClr val="dk1"/>
                        </a:solidFill>
                        <a:latin typeface="+mn-lt"/>
                        <a:ea typeface="+mn-ea"/>
                        <a:cs typeface="+mn-cs"/>
                      </a:endParaRPr>
                    </a:p>
                  </a:txBody>
                  <a:tcPr anchor="ctr"/>
                </a:tc>
                <a:tc>
                  <a:txBody>
                    <a:bodyPr/>
                    <a:lstStyle/>
                    <a:p>
                      <a:pPr marL="0" algn="ctr" defTabSz="457200" rtl="0" eaLnBrk="1" latinLnBrk="1" hangingPunct="1"/>
                      <a:r>
                        <a:rPr lang="en-US" altLang="ko-KR" sz="1100" kern="1200" dirty="0">
                          <a:solidFill>
                            <a:schemeClr val="dk1"/>
                          </a:solidFill>
                          <a:latin typeface="+mn-lt"/>
                          <a:ea typeface="+mn-ea"/>
                          <a:cs typeface="+mn-cs"/>
                        </a:rPr>
                        <a:t>Functions Lab </a:t>
                      </a:r>
                      <a:r>
                        <a:rPr lang="ko-KR" altLang="en-US" sz="1100" kern="1200" dirty="0">
                          <a:solidFill>
                            <a:schemeClr val="dk1"/>
                          </a:solidFill>
                          <a:latin typeface="+mn-lt"/>
                          <a:ea typeface="+mn-ea"/>
                          <a:cs typeface="+mn-cs"/>
                        </a:rPr>
                        <a:t>자료 편집 및 수정</a:t>
                      </a: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ko-KR" altLang="en-US" sz="1100" kern="1200" dirty="0">
                          <a:solidFill>
                            <a:schemeClr val="dk1"/>
                          </a:solidFill>
                          <a:latin typeface="+mn-lt"/>
                          <a:ea typeface="+mn-ea"/>
                          <a:cs typeface="+mn-cs"/>
                        </a:rPr>
                        <a:t>윤 희 범</a:t>
                      </a:r>
                    </a:p>
                  </a:txBody>
                  <a:tcPr anchor="ctr"/>
                </a:tc>
                <a:extLst>
                  <a:ext uri="{0D108BD9-81ED-4DB2-BD59-A6C34878D82A}">
                    <a16:rowId xmlns:a16="http://schemas.microsoft.com/office/drawing/2014/main" val="10004"/>
                  </a:ext>
                </a:extLst>
              </a:tr>
              <a:tr h="247262">
                <a:tc>
                  <a:txBody>
                    <a:bodyPr/>
                    <a:lstStyle/>
                    <a:p>
                      <a:pPr marL="0" algn="ctr" defTabSz="457200" rtl="0" eaLnBrk="1" latinLnBrk="1" hangingPunct="1"/>
                      <a:r>
                        <a:rPr lang="en-US" altLang="ko-KR" sz="1100" kern="1200" dirty="0">
                          <a:solidFill>
                            <a:schemeClr val="dk1"/>
                          </a:solidFill>
                          <a:latin typeface="+mn-lt"/>
                          <a:ea typeface="+mn-ea"/>
                          <a:cs typeface="+mn-cs"/>
                        </a:rPr>
                        <a:t>V0.5</a:t>
                      </a:r>
                      <a:endParaRPr lang="ko-KR" altLang="en-US" sz="1100" kern="1200" dirty="0">
                        <a:solidFill>
                          <a:schemeClr val="dk1"/>
                        </a:solidFill>
                        <a:latin typeface="+mn-lt"/>
                        <a:ea typeface="+mn-ea"/>
                        <a:cs typeface="+mn-cs"/>
                      </a:endParaRPr>
                    </a:p>
                  </a:txBody>
                  <a:tcPr anchor="ctr"/>
                </a:tc>
                <a:tc>
                  <a:txBody>
                    <a:bodyPr/>
                    <a:lstStyle/>
                    <a:p>
                      <a:pPr marL="0" algn="ctr" defTabSz="457200" rtl="0" eaLnBrk="1" latinLnBrk="1" hangingPunct="1"/>
                      <a:r>
                        <a:rPr lang="en-US" altLang="ko-KR" sz="1100" kern="1200" dirty="0">
                          <a:solidFill>
                            <a:schemeClr val="dk1"/>
                          </a:solidFill>
                          <a:latin typeface="+mn-lt"/>
                          <a:ea typeface="+mn-ea"/>
                          <a:cs typeface="+mn-cs"/>
                        </a:rPr>
                        <a:t>2016/03</a:t>
                      </a:r>
                      <a:endParaRPr lang="ko-KR" altLang="en-US" sz="1100" kern="1200" dirty="0">
                        <a:solidFill>
                          <a:schemeClr val="dk1"/>
                        </a:solidFill>
                        <a:latin typeface="+mn-lt"/>
                        <a:ea typeface="+mn-ea"/>
                        <a:cs typeface="+mn-cs"/>
                      </a:endParaRPr>
                    </a:p>
                  </a:txBody>
                  <a:tcPr anchor="ctr"/>
                </a:tc>
                <a:tc>
                  <a:txBody>
                    <a:bodyPr/>
                    <a:lstStyle/>
                    <a:p>
                      <a:pPr marL="0" algn="ctr" defTabSz="457200" rtl="0" eaLnBrk="1" latinLnBrk="1" hangingPunct="1"/>
                      <a:r>
                        <a:rPr lang="en-US" altLang="ko-KR" sz="1100" kern="1200" dirty="0">
                          <a:solidFill>
                            <a:schemeClr val="dk1"/>
                          </a:solidFill>
                          <a:latin typeface="+mn-lt"/>
                          <a:ea typeface="+mn-ea"/>
                          <a:cs typeface="+mn-cs"/>
                        </a:rPr>
                        <a:t>Function Lab → Box Lab </a:t>
                      </a:r>
                      <a:r>
                        <a:rPr lang="ko-KR" altLang="en-US" sz="1100" kern="1200" dirty="0">
                          <a:solidFill>
                            <a:schemeClr val="dk1"/>
                          </a:solidFill>
                          <a:latin typeface="+mn-lt"/>
                          <a:ea typeface="+mn-ea"/>
                          <a:cs typeface="+mn-cs"/>
                        </a:rPr>
                        <a:t>이전 작업</a:t>
                      </a:r>
                      <a:r>
                        <a:rPr lang="en-US" altLang="ko-KR" sz="1100" kern="1200" dirty="0">
                          <a:solidFill>
                            <a:schemeClr val="dk1"/>
                          </a:solidFill>
                          <a:latin typeface="+mn-lt"/>
                          <a:ea typeface="+mn-ea"/>
                          <a:cs typeface="+mn-cs"/>
                        </a:rPr>
                        <a:t>, </a:t>
                      </a:r>
                      <a:r>
                        <a:rPr lang="ko-KR" altLang="en-US" sz="1100" kern="1200" dirty="0">
                          <a:solidFill>
                            <a:schemeClr val="dk1"/>
                          </a:solidFill>
                          <a:latin typeface="+mn-lt"/>
                          <a:ea typeface="+mn-ea"/>
                          <a:cs typeface="+mn-cs"/>
                        </a:rPr>
                        <a:t>세부자료 수정</a:t>
                      </a: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ko-KR" altLang="en-US" sz="1100" kern="1200" dirty="0">
                          <a:solidFill>
                            <a:schemeClr val="dk1"/>
                          </a:solidFill>
                          <a:latin typeface="+mn-lt"/>
                          <a:ea typeface="+mn-ea"/>
                          <a:cs typeface="+mn-cs"/>
                        </a:rPr>
                        <a:t>남 택 호</a:t>
                      </a:r>
                    </a:p>
                  </a:txBody>
                  <a:tcPr anchor="ctr"/>
                </a:tc>
                <a:extLst>
                  <a:ext uri="{0D108BD9-81ED-4DB2-BD59-A6C34878D82A}">
                    <a16:rowId xmlns:a16="http://schemas.microsoft.com/office/drawing/2014/main" val="10005"/>
                  </a:ext>
                </a:extLst>
              </a:tr>
              <a:tr h="247262">
                <a:tc>
                  <a:txBody>
                    <a:bodyPr/>
                    <a:lstStyle/>
                    <a:p>
                      <a:pPr marL="0" algn="ctr" defTabSz="457200" rtl="0" eaLnBrk="1" latinLnBrk="1" hangingPunct="1"/>
                      <a:r>
                        <a:rPr lang="en-US" altLang="ko-KR" sz="1100" kern="1200" dirty="0">
                          <a:solidFill>
                            <a:schemeClr val="dk1"/>
                          </a:solidFill>
                          <a:latin typeface="+mn-lt"/>
                          <a:ea typeface="+mn-ea"/>
                          <a:cs typeface="+mn-cs"/>
                        </a:rPr>
                        <a:t>V0.6</a:t>
                      </a:r>
                      <a:endParaRPr lang="ko-KR" altLang="en-US" sz="1100" kern="1200" dirty="0">
                        <a:solidFill>
                          <a:schemeClr val="dk1"/>
                        </a:solidFill>
                        <a:latin typeface="+mn-lt"/>
                        <a:ea typeface="+mn-ea"/>
                        <a:cs typeface="+mn-cs"/>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en-US" altLang="ko-KR" sz="1100" kern="1200" dirty="0">
                          <a:solidFill>
                            <a:schemeClr val="dk1"/>
                          </a:solidFill>
                          <a:latin typeface="+mn-lt"/>
                          <a:ea typeface="+mn-ea"/>
                          <a:cs typeface="+mn-cs"/>
                        </a:rPr>
                        <a:t>2016/04</a:t>
                      </a:r>
                      <a:endParaRPr lang="ko-KR" altLang="en-US" sz="1100" kern="1200" dirty="0">
                        <a:solidFill>
                          <a:schemeClr val="dk1"/>
                        </a:solidFill>
                        <a:latin typeface="+mn-lt"/>
                        <a:ea typeface="+mn-ea"/>
                        <a:cs typeface="+mn-cs"/>
                      </a:endParaRPr>
                    </a:p>
                  </a:txBody>
                  <a:tcPr anchor="ctr"/>
                </a:tc>
                <a:tc>
                  <a:txBody>
                    <a:bodyPr/>
                    <a:lstStyle/>
                    <a:p>
                      <a:pPr marL="0" algn="ctr" defTabSz="457200" rtl="0" eaLnBrk="1" latinLnBrk="1" hangingPunct="1"/>
                      <a:r>
                        <a:rPr lang="ko-KR" altLang="en-US" sz="1100" kern="1200" dirty="0">
                          <a:solidFill>
                            <a:schemeClr val="dk1"/>
                          </a:solidFill>
                          <a:latin typeface="+mn-lt"/>
                          <a:ea typeface="+mn-ea"/>
                          <a:cs typeface="+mn-cs"/>
                        </a:rPr>
                        <a:t>추가 설명자료 및 단어 교정</a:t>
                      </a:r>
                      <a:r>
                        <a:rPr lang="en-US" altLang="ko-KR" sz="1100" kern="1200" dirty="0">
                          <a:solidFill>
                            <a:schemeClr val="dk1"/>
                          </a:solidFill>
                          <a:latin typeface="+mn-lt"/>
                          <a:ea typeface="+mn-ea"/>
                          <a:cs typeface="+mn-cs"/>
                        </a:rPr>
                        <a:t>, History </a:t>
                      </a:r>
                      <a:r>
                        <a:rPr lang="ko-KR" altLang="en-US" sz="1100" kern="1200" dirty="0">
                          <a:solidFill>
                            <a:schemeClr val="dk1"/>
                          </a:solidFill>
                          <a:latin typeface="+mn-lt"/>
                          <a:ea typeface="+mn-ea"/>
                          <a:cs typeface="+mn-cs"/>
                        </a:rPr>
                        <a:t>작성</a:t>
                      </a:r>
                    </a:p>
                  </a:txBody>
                  <a:tcPr anchor="ctr"/>
                </a:tc>
                <a:tc>
                  <a:txBody>
                    <a:bodyPr/>
                    <a:lstStyle/>
                    <a:p>
                      <a:pPr marL="0" algn="ctr" defTabSz="457200" rtl="0" eaLnBrk="1" latinLnBrk="1" hangingPunct="1"/>
                      <a:r>
                        <a:rPr lang="ko-KR" altLang="en-US" sz="1100" kern="1200" dirty="0">
                          <a:solidFill>
                            <a:schemeClr val="dk1"/>
                          </a:solidFill>
                          <a:latin typeface="+mn-lt"/>
                          <a:ea typeface="+mn-ea"/>
                          <a:cs typeface="+mn-cs"/>
                        </a:rPr>
                        <a:t>남 택 호</a:t>
                      </a:r>
                    </a:p>
                  </a:txBody>
                  <a:tcPr anchor="ctr"/>
                </a:tc>
                <a:extLst>
                  <a:ext uri="{0D108BD9-81ED-4DB2-BD59-A6C34878D82A}">
                    <a16:rowId xmlns:a16="http://schemas.microsoft.com/office/drawing/2014/main" val="10006"/>
                  </a:ext>
                </a:extLst>
              </a:tr>
              <a:tr h="247262">
                <a:tc>
                  <a:txBody>
                    <a:bodyPr/>
                    <a:lstStyle/>
                    <a:p>
                      <a:pPr marL="0" algn="ctr" defTabSz="457200" rtl="0" eaLnBrk="1" latinLnBrk="1" hangingPunct="1"/>
                      <a:r>
                        <a:rPr lang="en-US" altLang="ko-KR" sz="1100" kern="1200" dirty="0">
                          <a:solidFill>
                            <a:schemeClr val="dk1"/>
                          </a:solidFill>
                          <a:latin typeface="+mn-lt"/>
                          <a:ea typeface="+mn-ea"/>
                          <a:cs typeface="+mn-cs"/>
                        </a:rPr>
                        <a:t>V0.7</a:t>
                      </a:r>
                      <a:endParaRPr lang="ko-KR" altLang="en-US" sz="1100" kern="1200" dirty="0">
                        <a:solidFill>
                          <a:schemeClr val="dk1"/>
                        </a:solidFill>
                        <a:latin typeface="+mn-lt"/>
                        <a:ea typeface="+mn-ea"/>
                        <a:cs typeface="+mn-cs"/>
                      </a:endParaRPr>
                    </a:p>
                  </a:txBody>
                  <a:tcPr anchor="ctr"/>
                </a:tc>
                <a:tc>
                  <a:txBody>
                    <a:bodyPr/>
                    <a:lstStyle/>
                    <a:p>
                      <a:pPr marL="0" algn="ctr" defTabSz="457200" rtl="0" eaLnBrk="1" latinLnBrk="1" hangingPunct="1"/>
                      <a:r>
                        <a:rPr lang="en-US" altLang="ko-KR" sz="1100" kern="1200" dirty="0">
                          <a:solidFill>
                            <a:schemeClr val="dk1"/>
                          </a:solidFill>
                          <a:latin typeface="+mn-lt"/>
                          <a:ea typeface="+mn-ea"/>
                          <a:cs typeface="+mn-cs"/>
                        </a:rPr>
                        <a:t>2016/04</a:t>
                      </a:r>
                      <a:endParaRPr lang="ko-KR" altLang="en-US" sz="1100" kern="1200" dirty="0">
                        <a:solidFill>
                          <a:schemeClr val="dk1"/>
                        </a:solidFill>
                        <a:latin typeface="+mn-lt"/>
                        <a:ea typeface="+mn-ea"/>
                        <a:cs typeface="+mn-cs"/>
                      </a:endParaRPr>
                    </a:p>
                  </a:txBody>
                  <a:tcPr anchor="ctr"/>
                </a:tc>
                <a:tc>
                  <a:txBody>
                    <a:bodyPr/>
                    <a:lstStyle/>
                    <a:p>
                      <a:pPr marL="0" algn="ctr" defTabSz="457200" rtl="0" eaLnBrk="1" latinLnBrk="1" hangingPunct="1"/>
                      <a:r>
                        <a:rPr lang="en-US" altLang="ko-KR" sz="1100" kern="1200" dirty="0">
                          <a:solidFill>
                            <a:schemeClr val="dk1"/>
                          </a:solidFill>
                          <a:latin typeface="+mn-lt"/>
                          <a:ea typeface="+mn-ea"/>
                          <a:cs typeface="+mn-cs"/>
                        </a:rPr>
                        <a:t>Outline </a:t>
                      </a:r>
                      <a:r>
                        <a:rPr lang="ko-KR" altLang="en-US" sz="1100" kern="1200" dirty="0">
                          <a:solidFill>
                            <a:schemeClr val="dk1"/>
                          </a:solidFill>
                          <a:latin typeface="+mn-lt"/>
                          <a:ea typeface="+mn-ea"/>
                          <a:cs typeface="+mn-cs"/>
                        </a:rPr>
                        <a:t>추가</a:t>
                      </a:r>
                      <a:r>
                        <a:rPr lang="en-US" altLang="ko-KR" sz="1100" kern="1200" dirty="0">
                          <a:solidFill>
                            <a:schemeClr val="dk1"/>
                          </a:solidFill>
                          <a:latin typeface="+mn-lt"/>
                          <a:ea typeface="+mn-ea"/>
                          <a:cs typeface="+mn-cs"/>
                        </a:rPr>
                        <a:t>,</a:t>
                      </a:r>
                      <a:r>
                        <a:rPr lang="ko-KR" altLang="en-US" sz="1100" kern="1200" dirty="0">
                          <a:solidFill>
                            <a:schemeClr val="dk1"/>
                          </a:solidFill>
                          <a:latin typeface="+mn-lt"/>
                          <a:ea typeface="+mn-ea"/>
                          <a:cs typeface="+mn-cs"/>
                        </a:rPr>
                        <a:t> 검수자 피드백 반영</a:t>
                      </a:r>
                    </a:p>
                  </a:txBody>
                  <a:tcPr anchor="ctr"/>
                </a:tc>
                <a:tc>
                  <a:txBody>
                    <a:bodyPr/>
                    <a:lstStyle/>
                    <a:p>
                      <a:pPr marL="0" algn="ctr" defTabSz="457200" rtl="0" eaLnBrk="1" latinLnBrk="1" hangingPunct="1"/>
                      <a:r>
                        <a:rPr lang="ko-KR" altLang="en-US" sz="1100" kern="1200" dirty="0">
                          <a:solidFill>
                            <a:schemeClr val="dk1"/>
                          </a:solidFill>
                          <a:latin typeface="+mn-lt"/>
                          <a:ea typeface="+mn-ea"/>
                          <a:cs typeface="+mn-cs"/>
                        </a:rPr>
                        <a:t>남 택 호</a:t>
                      </a:r>
                    </a:p>
                  </a:txBody>
                  <a:tcPr anchor="ctr"/>
                </a:tc>
                <a:extLst>
                  <a:ext uri="{0D108BD9-81ED-4DB2-BD59-A6C34878D82A}">
                    <a16:rowId xmlns:a16="http://schemas.microsoft.com/office/drawing/2014/main" val="10007"/>
                  </a:ext>
                </a:extLst>
              </a:tr>
              <a:tr h="269279">
                <a:tc>
                  <a:txBody>
                    <a:bodyPr/>
                    <a:lstStyle/>
                    <a:p>
                      <a:pPr marL="0" algn="ctr" defTabSz="457200" rtl="0" eaLnBrk="1" latinLnBrk="1" hangingPunct="1"/>
                      <a:r>
                        <a:rPr lang="en-US" altLang="ko-KR" sz="1100" kern="1200" dirty="0">
                          <a:solidFill>
                            <a:schemeClr val="dk1"/>
                          </a:solidFill>
                          <a:latin typeface="+mn-lt"/>
                          <a:ea typeface="+mn-ea"/>
                          <a:cs typeface="+mn-cs"/>
                        </a:rPr>
                        <a:t>V0.8</a:t>
                      </a:r>
                      <a:endParaRPr lang="ko-KR" altLang="en-US" sz="1100" kern="1200" dirty="0">
                        <a:solidFill>
                          <a:schemeClr val="dk1"/>
                        </a:solidFill>
                        <a:latin typeface="+mn-lt"/>
                        <a:ea typeface="+mn-ea"/>
                        <a:cs typeface="+mn-cs"/>
                      </a:endParaRPr>
                    </a:p>
                  </a:txBody>
                  <a:tcPr anchor="ctr"/>
                </a:tc>
                <a:tc>
                  <a:txBody>
                    <a:bodyPr/>
                    <a:lstStyle/>
                    <a:p>
                      <a:pPr marL="0" algn="ctr" defTabSz="457200" rtl="0" eaLnBrk="1" latinLnBrk="1" hangingPunct="1"/>
                      <a:r>
                        <a:rPr lang="en-US" altLang="ko-KR" sz="1100" kern="1200" dirty="0">
                          <a:solidFill>
                            <a:schemeClr val="dk1"/>
                          </a:solidFill>
                          <a:latin typeface="+mn-lt"/>
                          <a:ea typeface="+mn-ea"/>
                          <a:cs typeface="+mn-cs"/>
                        </a:rPr>
                        <a:t>2016/04</a:t>
                      </a:r>
                      <a:endParaRPr lang="ko-KR" altLang="en-US" sz="1100" kern="1200" dirty="0">
                        <a:solidFill>
                          <a:schemeClr val="dk1"/>
                        </a:solidFill>
                        <a:latin typeface="+mn-lt"/>
                        <a:ea typeface="+mn-ea"/>
                        <a:cs typeface="+mn-cs"/>
                      </a:endParaRPr>
                    </a:p>
                  </a:txBody>
                  <a:tcPr anchor="ctr"/>
                </a:tc>
                <a:tc>
                  <a:txBody>
                    <a:bodyPr/>
                    <a:lstStyle/>
                    <a:p>
                      <a:pPr marL="0" algn="ctr" defTabSz="457200" rtl="0" eaLnBrk="1" latinLnBrk="1" hangingPunct="1"/>
                      <a:r>
                        <a:rPr lang="ko-KR" altLang="en-US" sz="1100" kern="1200" dirty="0">
                          <a:solidFill>
                            <a:schemeClr val="dk1"/>
                          </a:solidFill>
                          <a:latin typeface="+mn-lt"/>
                          <a:ea typeface="+mn-ea"/>
                          <a:cs typeface="+mn-cs"/>
                        </a:rPr>
                        <a:t>실습 중 발생한 이슈에 대한 개선사항 추가</a:t>
                      </a:r>
                      <a:endParaRPr lang="en-US" altLang="ko-KR" sz="1100" kern="1200" dirty="0">
                        <a:solidFill>
                          <a:schemeClr val="dk1"/>
                        </a:solidFill>
                        <a:latin typeface="+mn-lt"/>
                        <a:ea typeface="+mn-ea"/>
                        <a:cs typeface="+mn-cs"/>
                      </a:endParaRPr>
                    </a:p>
                    <a:p>
                      <a:pPr marL="0" algn="ctr" defTabSz="457200" rtl="0" eaLnBrk="1" latinLnBrk="1" hangingPunct="1"/>
                      <a:r>
                        <a:rPr lang="en-US" altLang="ko-KR" sz="1100" kern="1200" dirty="0">
                          <a:solidFill>
                            <a:schemeClr val="dk1"/>
                          </a:solidFill>
                          <a:latin typeface="+mn-lt"/>
                          <a:ea typeface="+mn-ea"/>
                          <a:cs typeface="+mn-cs"/>
                        </a:rPr>
                        <a:t>(docker container command, if configuration </a:t>
                      </a:r>
                      <a:r>
                        <a:rPr lang="ko-KR" altLang="en-US" sz="1100" kern="1200" dirty="0">
                          <a:solidFill>
                            <a:schemeClr val="dk1"/>
                          </a:solidFill>
                          <a:latin typeface="+mn-lt"/>
                          <a:ea typeface="+mn-ea"/>
                          <a:cs typeface="+mn-cs"/>
                        </a:rPr>
                        <a:t>충돌</a:t>
                      </a:r>
                      <a:r>
                        <a:rPr lang="en-US" altLang="ko-KR" sz="1100" kern="1200" dirty="0">
                          <a:solidFill>
                            <a:schemeClr val="dk1"/>
                          </a:solidFill>
                          <a:latin typeface="+mn-lt"/>
                          <a:ea typeface="+mn-ea"/>
                          <a:cs typeface="+mn-cs"/>
                        </a:rPr>
                        <a:t>)</a:t>
                      </a:r>
                      <a:endParaRPr lang="ko-KR" altLang="en-US" sz="1100" kern="1200" dirty="0">
                        <a:solidFill>
                          <a:schemeClr val="dk1"/>
                        </a:solidFill>
                        <a:latin typeface="+mn-lt"/>
                        <a:ea typeface="+mn-ea"/>
                        <a:cs typeface="+mn-cs"/>
                      </a:endParaRPr>
                    </a:p>
                  </a:txBody>
                  <a:tcPr anchor="ctr"/>
                </a:tc>
                <a:tc>
                  <a:txBody>
                    <a:bodyPr/>
                    <a:lstStyle/>
                    <a:p>
                      <a:pPr marL="0" algn="ctr" defTabSz="457200" rtl="0" eaLnBrk="1" latinLnBrk="1" hangingPunct="1"/>
                      <a:r>
                        <a:rPr lang="ko-KR" altLang="en-US" sz="1100" kern="1200" dirty="0">
                          <a:solidFill>
                            <a:schemeClr val="dk1"/>
                          </a:solidFill>
                          <a:latin typeface="+mn-lt"/>
                          <a:ea typeface="+mn-ea"/>
                          <a:cs typeface="+mn-cs"/>
                        </a:rPr>
                        <a:t>남 택 호</a:t>
                      </a:r>
                    </a:p>
                  </a:txBody>
                  <a:tcPr anchor="ctr"/>
                </a:tc>
                <a:extLst>
                  <a:ext uri="{0D108BD9-81ED-4DB2-BD59-A6C34878D82A}">
                    <a16:rowId xmlns:a16="http://schemas.microsoft.com/office/drawing/2014/main" val="10008"/>
                  </a:ext>
                </a:extLst>
              </a:tr>
              <a:tr h="304844">
                <a:tc>
                  <a:txBody>
                    <a:bodyPr/>
                    <a:lstStyle/>
                    <a:p>
                      <a:pPr marL="0" algn="ctr" defTabSz="457200" rtl="0" eaLnBrk="1" latinLnBrk="1" hangingPunct="1"/>
                      <a:r>
                        <a:rPr lang="en-US" altLang="ko-KR" sz="1100" kern="1200" dirty="0">
                          <a:solidFill>
                            <a:schemeClr val="dk1"/>
                          </a:solidFill>
                          <a:latin typeface="+mn-lt"/>
                          <a:ea typeface="+mn-ea"/>
                          <a:cs typeface="+mn-cs"/>
                        </a:rPr>
                        <a:t>V0.9</a:t>
                      </a:r>
                      <a:endParaRPr lang="ko-KR" altLang="en-US" sz="1100" kern="1200" dirty="0">
                        <a:solidFill>
                          <a:schemeClr val="dk1"/>
                        </a:solidFill>
                        <a:latin typeface="+mn-lt"/>
                        <a:ea typeface="+mn-ea"/>
                        <a:cs typeface="+mn-cs"/>
                      </a:endParaRPr>
                    </a:p>
                  </a:txBody>
                  <a:tcPr anchor="ctr"/>
                </a:tc>
                <a:tc>
                  <a:txBody>
                    <a:bodyPr/>
                    <a:lstStyle/>
                    <a:p>
                      <a:pPr marL="0" algn="ctr" defTabSz="457200" rtl="0" eaLnBrk="1" latinLnBrk="1" hangingPunct="1"/>
                      <a:r>
                        <a:rPr lang="en-US" altLang="ko-KR" sz="1100" kern="1200" dirty="0">
                          <a:solidFill>
                            <a:schemeClr val="dk1"/>
                          </a:solidFill>
                          <a:latin typeface="+mn-lt"/>
                          <a:ea typeface="+mn-ea"/>
                          <a:cs typeface="+mn-cs"/>
                        </a:rPr>
                        <a:t>2016/06</a:t>
                      </a:r>
                      <a:endParaRPr lang="ko-KR" altLang="en-US" sz="1100" kern="1200" dirty="0">
                        <a:solidFill>
                          <a:schemeClr val="dk1"/>
                        </a:solidFill>
                        <a:latin typeface="+mn-lt"/>
                        <a:ea typeface="+mn-ea"/>
                        <a:cs typeface="+mn-cs"/>
                      </a:endParaRPr>
                    </a:p>
                  </a:txBody>
                  <a:tcPr anchor="ctr"/>
                </a:tc>
                <a:tc>
                  <a:txBody>
                    <a:bodyPr/>
                    <a:lstStyle/>
                    <a:p>
                      <a:pPr marL="0" algn="ctr" defTabSz="457200" rtl="0" eaLnBrk="1" latinLnBrk="1" hangingPunct="1"/>
                      <a:r>
                        <a:rPr lang="ko-KR" altLang="en-US" sz="1100" kern="1200" dirty="0">
                          <a:solidFill>
                            <a:schemeClr val="dk1"/>
                          </a:solidFill>
                          <a:latin typeface="+mn-lt"/>
                          <a:ea typeface="+mn-ea"/>
                          <a:cs typeface="+mn-cs"/>
                        </a:rPr>
                        <a:t>불필요한 </a:t>
                      </a:r>
                      <a:r>
                        <a:rPr lang="en-US" altLang="ko-KR" sz="1100" kern="1200" dirty="0">
                          <a:solidFill>
                            <a:schemeClr val="dk1"/>
                          </a:solidFill>
                          <a:latin typeface="+mn-lt"/>
                          <a:ea typeface="+mn-ea"/>
                          <a:cs typeface="+mn-cs"/>
                        </a:rPr>
                        <a:t>Prerequisite </a:t>
                      </a:r>
                      <a:r>
                        <a:rPr lang="ko-KR" altLang="en-US" sz="1100" kern="1200" dirty="0">
                          <a:solidFill>
                            <a:schemeClr val="dk1"/>
                          </a:solidFill>
                          <a:latin typeface="+mn-lt"/>
                          <a:ea typeface="+mn-ea"/>
                          <a:cs typeface="+mn-cs"/>
                        </a:rPr>
                        <a:t>제거</a:t>
                      </a:r>
                      <a:r>
                        <a:rPr lang="en-US" altLang="ko-KR" sz="1100" kern="1200" dirty="0">
                          <a:solidFill>
                            <a:schemeClr val="dk1"/>
                          </a:solidFill>
                          <a:latin typeface="+mn-lt"/>
                          <a:ea typeface="+mn-ea"/>
                          <a:cs typeface="+mn-cs"/>
                        </a:rPr>
                        <a:t>, Appendix </a:t>
                      </a:r>
                      <a:r>
                        <a:rPr lang="ko-KR" altLang="en-US" sz="1100" kern="1200" dirty="0">
                          <a:solidFill>
                            <a:schemeClr val="dk1"/>
                          </a:solidFill>
                          <a:latin typeface="+mn-lt"/>
                          <a:ea typeface="+mn-ea"/>
                          <a:cs typeface="+mn-cs"/>
                        </a:rPr>
                        <a:t>추가</a:t>
                      </a:r>
                      <a:endParaRPr lang="en-US" altLang="ko-KR" sz="1100" kern="1200" dirty="0">
                        <a:solidFill>
                          <a:schemeClr val="dk1"/>
                        </a:solidFill>
                        <a:latin typeface="+mn-lt"/>
                        <a:ea typeface="+mn-ea"/>
                        <a:cs typeface="+mn-cs"/>
                      </a:endParaRPr>
                    </a:p>
                    <a:p>
                      <a:pPr marL="0" algn="ctr" defTabSz="457200" rtl="0" eaLnBrk="1" latinLnBrk="1" hangingPunct="1"/>
                      <a:r>
                        <a:rPr lang="en-US" altLang="ko-KR" sz="1100" kern="1200" dirty="0">
                          <a:solidFill>
                            <a:schemeClr val="dk1"/>
                          </a:solidFill>
                          <a:latin typeface="+mn-lt"/>
                          <a:ea typeface="+mn-ea"/>
                          <a:cs typeface="+mn-cs"/>
                        </a:rPr>
                        <a:t>(mirror site </a:t>
                      </a:r>
                      <a:r>
                        <a:rPr lang="ko-KR" altLang="en-US" sz="1100" kern="1200" dirty="0">
                          <a:solidFill>
                            <a:schemeClr val="dk1"/>
                          </a:solidFill>
                          <a:latin typeface="+mn-lt"/>
                          <a:ea typeface="+mn-ea"/>
                          <a:cs typeface="+mn-cs"/>
                        </a:rPr>
                        <a:t>변경코드 제거</a:t>
                      </a:r>
                      <a:r>
                        <a:rPr lang="en-US" altLang="ko-KR" sz="1100" kern="1200" dirty="0">
                          <a:solidFill>
                            <a:schemeClr val="dk1"/>
                          </a:solidFill>
                          <a:latin typeface="+mn-lt"/>
                          <a:ea typeface="+mn-ea"/>
                          <a:cs typeface="+mn-cs"/>
                        </a:rPr>
                        <a:t>)</a:t>
                      </a:r>
                      <a:endParaRPr lang="ko-KR" altLang="en-US" sz="1100" kern="1200" dirty="0">
                        <a:solidFill>
                          <a:schemeClr val="dk1"/>
                        </a:solidFill>
                        <a:latin typeface="+mn-lt"/>
                        <a:ea typeface="+mn-ea"/>
                        <a:cs typeface="+mn-cs"/>
                      </a:endParaRPr>
                    </a:p>
                  </a:txBody>
                  <a:tcPr anchor="ctr"/>
                </a:tc>
                <a:tc>
                  <a:txBody>
                    <a:bodyPr/>
                    <a:lstStyle/>
                    <a:p>
                      <a:pPr marL="0" algn="ctr" defTabSz="457200" rtl="0" eaLnBrk="1" latinLnBrk="1" hangingPunct="1"/>
                      <a:r>
                        <a:rPr lang="ko-KR" altLang="en-US" sz="1100" kern="1200" dirty="0">
                          <a:solidFill>
                            <a:schemeClr val="dk1"/>
                          </a:solidFill>
                          <a:latin typeface="+mn-lt"/>
                          <a:ea typeface="+mn-ea"/>
                          <a:cs typeface="+mn-cs"/>
                        </a:rPr>
                        <a:t>남 택 호</a:t>
                      </a:r>
                      <a:r>
                        <a:rPr lang="en-US" altLang="ko-KR" sz="1100" kern="1200" dirty="0">
                          <a:solidFill>
                            <a:schemeClr val="dk1"/>
                          </a:solidFill>
                          <a:latin typeface="+mn-lt"/>
                          <a:ea typeface="+mn-ea"/>
                          <a:cs typeface="+mn-cs"/>
                        </a:rPr>
                        <a:t> </a:t>
                      </a:r>
                    </a:p>
                    <a:p>
                      <a:pPr marL="0" algn="ctr" defTabSz="457200" rtl="0" eaLnBrk="1" latinLnBrk="1" hangingPunct="1"/>
                      <a:r>
                        <a:rPr lang="ko-KR" altLang="en-US" sz="1100" kern="1200" dirty="0">
                          <a:solidFill>
                            <a:schemeClr val="dk1"/>
                          </a:solidFill>
                          <a:latin typeface="+mn-lt"/>
                          <a:ea typeface="+mn-ea"/>
                          <a:cs typeface="+mn-cs"/>
                        </a:rPr>
                        <a:t>김 병 돈</a:t>
                      </a:r>
                    </a:p>
                  </a:txBody>
                  <a:tcPr anchor="ctr"/>
                </a:tc>
                <a:extLst>
                  <a:ext uri="{0D108BD9-81ED-4DB2-BD59-A6C34878D82A}">
                    <a16:rowId xmlns:a16="http://schemas.microsoft.com/office/drawing/2014/main" val="10009"/>
                  </a:ext>
                </a:extLst>
              </a:tr>
            </a:tbl>
          </a:graphicData>
        </a:graphic>
      </p:graphicFrame>
      <p:sp>
        <p:nvSpPr>
          <p:cNvPr id="3" name="슬라이드 번호 개체 틀 2"/>
          <p:cNvSpPr>
            <a:spLocks noGrp="1"/>
          </p:cNvSpPr>
          <p:nvPr>
            <p:ph type="sldNum" sz="quarter" idx="12"/>
          </p:nvPr>
        </p:nvSpPr>
        <p:spPr/>
        <p:txBody>
          <a:bodyPr/>
          <a:lstStyle/>
          <a:p>
            <a:fld id="{2A77177F-D4BC-47C1-ABEC-AF5DF9643428}" type="slidenum">
              <a:rPr lang="ko-KR" altLang="en-US" smtClean="0"/>
              <a:t>2</a:t>
            </a:fld>
            <a:endParaRPr lang="ko-KR" altLang="en-US"/>
          </a:p>
        </p:txBody>
      </p:sp>
      <p:graphicFrame>
        <p:nvGraphicFramePr>
          <p:cNvPr id="5" name="표 4"/>
          <p:cNvGraphicFramePr>
            <a:graphicFrameLocks noGrp="1"/>
          </p:cNvGraphicFramePr>
          <p:nvPr>
            <p:extLst>
              <p:ext uri="{D42A27DB-BD31-4B8C-83A1-F6EECF244321}">
                <p14:modId xmlns:p14="http://schemas.microsoft.com/office/powerpoint/2010/main" val="1511864892"/>
              </p:ext>
            </p:extLst>
          </p:nvPr>
        </p:nvGraphicFramePr>
        <p:xfrm>
          <a:off x="745524" y="4012276"/>
          <a:ext cx="7652952" cy="1051560"/>
        </p:xfrm>
        <a:graphic>
          <a:graphicData uri="http://schemas.openxmlformats.org/drawingml/2006/table">
            <a:tbl>
              <a:tblPr firstRow="1" bandRow="1">
                <a:tableStyleId>{00A15C55-8517-42AA-B614-E9B94910E393}</a:tableStyleId>
              </a:tblPr>
              <a:tblGrid>
                <a:gridCol w="1033849">
                  <a:extLst>
                    <a:ext uri="{9D8B030D-6E8A-4147-A177-3AD203B41FA5}">
                      <a16:colId xmlns:a16="http://schemas.microsoft.com/office/drawing/2014/main" val="20000"/>
                    </a:ext>
                  </a:extLst>
                </a:gridCol>
                <a:gridCol w="1622854">
                  <a:extLst>
                    <a:ext uri="{9D8B030D-6E8A-4147-A177-3AD203B41FA5}">
                      <a16:colId xmlns:a16="http://schemas.microsoft.com/office/drawing/2014/main" val="20001"/>
                    </a:ext>
                  </a:extLst>
                </a:gridCol>
                <a:gridCol w="3501216">
                  <a:extLst>
                    <a:ext uri="{9D8B030D-6E8A-4147-A177-3AD203B41FA5}">
                      <a16:colId xmlns:a16="http://schemas.microsoft.com/office/drawing/2014/main" val="20002"/>
                    </a:ext>
                  </a:extLst>
                </a:gridCol>
                <a:gridCol w="1495033">
                  <a:extLst>
                    <a:ext uri="{9D8B030D-6E8A-4147-A177-3AD203B41FA5}">
                      <a16:colId xmlns:a16="http://schemas.microsoft.com/office/drawing/2014/main" val="20003"/>
                    </a:ext>
                  </a:extLst>
                </a:gridCol>
              </a:tblGrid>
              <a:tr h="247262">
                <a:tc>
                  <a:txBody>
                    <a:bodyPr/>
                    <a:lstStyle/>
                    <a:p>
                      <a:pPr algn="ctr" latinLnBrk="1"/>
                      <a:r>
                        <a:rPr lang="en-US" altLang="ko-KR" sz="1200" dirty="0"/>
                        <a:t>Version</a:t>
                      </a:r>
                      <a:endParaRPr lang="en-US" altLang="ko-KR" sz="1200" dirty="0">
                        <a:latin typeface="Times New Roman" panose="02020603050405020304" pitchFamily="18" charset="0"/>
                        <a:ea typeface="+mj-ea"/>
                        <a:cs typeface="Times New Roman" panose="02020603050405020304" pitchFamily="18" charset="0"/>
                      </a:endParaRPr>
                    </a:p>
                  </a:txBody>
                  <a:tcPr anchor="ctr"/>
                </a:tc>
                <a:tc>
                  <a:txBody>
                    <a:bodyPr/>
                    <a:lstStyle/>
                    <a:p>
                      <a:pPr algn="ctr" latinLnBrk="1"/>
                      <a:r>
                        <a:rPr lang="en-US" altLang="ko-KR" sz="1200" dirty="0"/>
                        <a:t>Updated</a:t>
                      </a:r>
                      <a:r>
                        <a:rPr lang="en-US" altLang="ko-KR" sz="1200" baseline="0" dirty="0"/>
                        <a:t> </a:t>
                      </a:r>
                      <a:r>
                        <a:rPr lang="en-US" altLang="ko-KR" sz="1200" dirty="0"/>
                        <a:t>Date</a:t>
                      </a:r>
                      <a:endParaRPr lang="ko-KR" altLang="en-US" sz="1200" dirty="0">
                        <a:latin typeface="Times New Roman" panose="02020603050405020304" pitchFamily="18" charset="0"/>
                        <a:ea typeface="+mj-ea"/>
                        <a:cs typeface="Times New Roman" panose="02020603050405020304" pitchFamily="18" charset="0"/>
                      </a:endParaRPr>
                    </a:p>
                  </a:txBody>
                  <a:tcPr anchor="ctr"/>
                </a:tc>
                <a:tc>
                  <a:txBody>
                    <a:bodyPr/>
                    <a:lstStyle/>
                    <a:p>
                      <a:pPr algn="ctr" latinLnBrk="1"/>
                      <a:r>
                        <a:rPr lang="en-US" altLang="ko-KR" sz="1200"/>
                        <a:t>Updated</a:t>
                      </a:r>
                      <a:r>
                        <a:rPr lang="en-US" altLang="ko-KR" sz="1200" baseline="0"/>
                        <a:t> Contents</a:t>
                      </a:r>
                      <a:endParaRPr lang="en-US" altLang="ko-KR" sz="1200" dirty="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sz="1200" dirty="0"/>
                        <a:t>Contributor</a:t>
                      </a:r>
                      <a:endParaRPr lang="en-US" altLang="ko-KR" sz="1200" dirty="0">
                        <a:latin typeface="Times New Roman" panose="02020603050405020304" pitchFamily="18" charset="0"/>
                        <a:ea typeface="+mj-ea"/>
                        <a:cs typeface="Times New Roman" panose="02020603050405020304" pitchFamily="18" charset="0"/>
                      </a:endParaRPr>
                    </a:p>
                  </a:txBody>
                  <a:tcPr anchor="ctr"/>
                </a:tc>
                <a:extLst>
                  <a:ext uri="{0D108BD9-81ED-4DB2-BD59-A6C34878D82A}">
                    <a16:rowId xmlns:a16="http://schemas.microsoft.com/office/drawing/2014/main" val="10000"/>
                  </a:ext>
                </a:extLst>
              </a:tr>
              <a:tr h="252153">
                <a:tc>
                  <a:txBody>
                    <a:bodyPr/>
                    <a:lstStyle/>
                    <a:p>
                      <a:pPr marL="0" algn="ctr" defTabSz="457200" rtl="0" eaLnBrk="1" latinLnBrk="1" hangingPunct="1"/>
                      <a:r>
                        <a:rPr lang="en-US" altLang="ko-KR" sz="1100" kern="1200" dirty="0">
                          <a:solidFill>
                            <a:schemeClr val="dk1"/>
                          </a:solidFill>
                          <a:latin typeface="+mn-lt"/>
                          <a:ea typeface="+mn-ea"/>
                          <a:cs typeface="+mn-cs"/>
                        </a:rPr>
                        <a:t>V1.0</a:t>
                      </a:r>
                      <a:endParaRPr lang="ko-KR" altLang="en-US" sz="1100" kern="1200" dirty="0">
                        <a:solidFill>
                          <a:schemeClr val="dk1"/>
                        </a:solidFill>
                        <a:latin typeface="+mn-lt"/>
                        <a:ea typeface="+mn-ea"/>
                        <a:cs typeface="+mn-cs"/>
                      </a:endParaRPr>
                    </a:p>
                  </a:txBody>
                  <a:tcPr anchor="ctr"/>
                </a:tc>
                <a:tc>
                  <a:txBody>
                    <a:bodyPr/>
                    <a:lstStyle/>
                    <a:p>
                      <a:pPr marL="0" algn="ctr" defTabSz="457200" rtl="0" eaLnBrk="1" latinLnBrk="1" hangingPunct="1"/>
                      <a:r>
                        <a:rPr lang="en-US" altLang="ko-KR" sz="1100" kern="1200" dirty="0">
                          <a:solidFill>
                            <a:schemeClr val="dk1"/>
                          </a:solidFill>
                          <a:latin typeface="+mn-lt"/>
                          <a:ea typeface="+mn-ea"/>
                          <a:cs typeface="+mn-cs"/>
                        </a:rPr>
                        <a:t>2017/01</a:t>
                      </a:r>
                      <a:endParaRPr lang="ko-KR" altLang="en-US" sz="1100" kern="1200" dirty="0">
                        <a:solidFill>
                          <a:schemeClr val="dk1"/>
                        </a:solidFill>
                        <a:latin typeface="+mn-lt"/>
                        <a:ea typeface="+mn-ea"/>
                        <a:cs typeface="+mn-cs"/>
                      </a:endParaRPr>
                    </a:p>
                  </a:txBody>
                  <a:tcPr anchor="ctr"/>
                </a:tc>
                <a:tc>
                  <a:txBody>
                    <a:bodyPr/>
                    <a:lstStyle/>
                    <a:p>
                      <a:pPr algn="ctr" latinLnBrk="1"/>
                      <a:r>
                        <a:rPr lang="en-US" altLang="ko-KR" sz="1000" dirty="0">
                          <a:latin typeface="+mj-ea"/>
                          <a:ea typeface="+mj-ea"/>
                        </a:rPr>
                        <a:t>KVM</a:t>
                      </a:r>
                      <a:r>
                        <a:rPr lang="ko-KR" altLang="en-US" sz="1000" dirty="0">
                          <a:latin typeface="+mj-ea"/>
                          <a:ea typeface="+mj-ea"/>
                        </a:rPr>
                        <a:t>을 활용한 </a:t>
                      </a:r>
                      <a:r>
                        <a:rPr lang="en-US" altLang="ko-KR" sz="1000" dirty="0">
                          <a:latin typeface="+mj-ea"/>
                          <a:ea typeface="+mj-ea"/>
                        </a:rPr>
                        <a:t>VM</a:t>
                      </a:r>
                      <a:r>
                        <a:rPr lang="ko-KR" altLang="en-US" sz="1000" dirty="0">
                          <a:latin typeface="+mj-ea"/>
                          <a:ea typeface="+mj-ea"/>
                        </a:rPr>
                        <a:t> 생성시 사용하는 이미지 </a:t>
                      </a:r>
                      <a:r>
                        <a:rPr lang="ko-KR" altLang="en-US" sz="1000" baseline="0" dirty="0">
                          <a:latin typeface="+mj-ea"/>
                          <a:ea typeface="+mj-ea"/>
                        </a:rPr>
                        <a:t>주소 변경</a:t>
                      </a:r>
                      <a:endParaRPr lang="ko-KR" altLang="en-US" sz="1000" dirty="0">
                        <a:latin typeface="+mj-ea"/>
                        <a:ea typeface="+mj-ea"/>
                      </a:endParaRPr>
                    </a:p>
                  </a:txBody>
                  <a:tcPr anchor="ctr"/>
                </a:tc>
                <a:tc>
                  <a:txBody>
                    <a:bodyPr/>
                    <a:lstStyle/>
                    <a:p>
                      <a:pPr algn="ctr" latinLnBrk="1"/>
                      <a:r>
                        <a:rPr lang="ko-KR" altLang="en-US" sz="1100" dirty="0">
                          <a:latin typeface="+mj-ea"/>
                          <a:ea typeface="+mj-ea"/>
                        </a:rPr>
                        <a:t>남 </a:t>
                      </a:r>
                      <a:r>
                        <a:rPr lang="ko-KR" altLang="en-US" sz="1100" dirty="0" err="1">
                          <a:latin typeface="+mj-ea"/>
                          <a:ea typeface="+mj-ea"/>
                        </a:rPr>
                        <a:t>택</a:t>
                      </a:r>
                      <a:r>
                        <a:rPr lang="ko-KR" altLang="en-US" sz="1100" dirty="0">
                          <a:latin typeface="+mj-ea"/>
                          <a:ea typeface="+mj-ea"/>
                        </a:rPr>
                        <a:t> 호</a:t>
                      </a:r>
                    </a:p>
                  </a:txBody>
                  <a:tcPr anchor="ctr"/>
                </a:tc>
                <a:extLst>
                  <a:ext uri="{0D108BD9-81ED-4DB2-BD59-A6C34878D82A}">
                    <a16:rowId xmlns:a16="http://schemas.microsoft.com/office/drawing/2014/main" val="4236164753"/>
                  </a:ext>
                </a:extLst>
              </a:tr>
              <a:tr h="247262">
                <a:tc>
                  <a:txBody>
                    <a:bodyPr/>
                    <a:lstStyle/>
                    <a:p>
                      <a:pPr algn="ctr" latinLnBrk="1"/>
                      <a:r>
                        <a:rPr lang="en-US" altLang="ko-KR" sz="1100" dirty="0"/>
                        <a:t>V1.1</a:t>
                      </a:r>
                      <a:endParaRPr lang="ko-KR" altLang="en-US" sz="1100" dirty="0">
                        <a:latin typeface="+mj-ea"/>
                        <a:ea typeface="+mj-ea"/>
                      </a:endParaRPr>
                    </a:p>
                  </a:txBody>
                  <a:tcPr anchor="ctr"/>
                </a:tc>
                <a:tc>
                  <a:txBody>
                    <a:bodyPr/>
                    <a:lstStyle/>
                    <a:p>
                      <a:pPr algn="ctr" latinLnBrk="1"/>
                      <a:r>
                        <a:rPr lang="en-US" altLang="ko-KR" sz="1100" dirty="0"/>
                        <a:t>2017/04</a:t>
                      </a:r>
                      <a:endParaRPr lang="ko-KR" altLang="en-US" sz="1100" dirty="0">
                        <a:latin typeface="+mj-ea"/>
                        <a:ea typeface="+mj-ea"/>
                      </a:endParaRPr>
                    </a:p>
                  </a:txBody>
                  <a:tcPr anchor="ctr"/>
                </a:tc>
                <a:tc>
                  <a:txBody>
                    <a:bodyPr/>
                    <a:lstStyle/>
                    <a:p>
                      <a:pPr algn="ctr" latinLnBrk="1"/>
                      <a:r>
                        <a:rPr lang="en-US" altLang="ko-KR" sz="1000" dirty="0">
                          <a:latin typeface="+mj-ea"/>
                          <a:ea typeface="+mj-ea"/>
                        </a:rPr>
                        <a:t>OS version</a:t>
                      </a:r>
                      <a:r>
                        <a:rPr lang="en-US" altLang="ko-KR" sz="1000" baseline="0" dirty="0">
                          <a:latin typeface="+mj-ea"/>
                          <a:ea typeface="+mj-ea"/>
                        </a:rPr>
                        <a:t> update(16.04), </a:t>
                      </a:r>
                      <a:r>
                        <a:rPr lang="en-US" altLang="ko-KR" sz="1000" dirty="0">
                          <a:latin typeface="+mj-ea"/>
                          <a:ea typeface="+mj-ea"/>
                        </a:rPr>
                        <a:t>Network</a:t>
                      </a:r>
                      <a:r>
                        <a:rPr lang="en-US" altLang="ko-KR" sz="1000" baseline="0" dirty="0">
                          <a:latin typeface="+mj-ea"/>
                          <a:ea typeface="+mj-ea"/>
                        </a:rPr>
                        <a:t> setting issue </a:t>
                      </a:r>
                      <a:r>
                        <a:rPr lang="ko-KR" altLang="en-US" sz="1000" baseline="0" dirty="0">
                          <a:latin typeface="+mj-ea"/>
                          <a:ea typeface="+mj-ea"/>
                        </a:rPr>
                        <a:t>정리</a:t>
                      </a:r>
                      <a:endParaRPr lang="ko-KR" altLang="en-US" sz="1000" dirty="0">
                        <a:latin typeface="+mj-ea"/>
                        <a:ea typeface="+mj-ea"/>
                      </a:endParaRPr>
                    </a:p>
                  </a:txBody>
                  <a:tcPr anchor="ctr"/>
                </a:tc>
                <a:tc>
                  <a:txBody>
                    <a:bodyPr/>
                    <a:lstStyle/>
                    <a:p>
                      <a:pPr algn="ctr" latinLnBrk="1"/>
                      <a:r>
                        <a:rPr lang="ko-KR" altLang="en-US" sz="1100" dirty="0">
                          <a:latin typeface="+mn-lt"/>
                          <a:ea typeface="+mn-ea"/>
                        </a:rPr>
                        <a:t>남 </a:t>
                      </a:r>
                      <a:r>
                        <a:rPr lang="ko-KR" altLang="en-US" sz="1100" dirty="0" err="1">
                          <a:latin typeface="+mn-lt"/>
                          <a:ea typeface="+mn-ea"/>
                        </a:rPr>
                        <a:t>택</a:t>
                      </a:r>
                      <a:r>
                        <a:rPr lang="ko-KR" altLang="en-US" sz="1100" dirty="0">
                          <a:latin typeface="+mn-lt"/>
                          <a:ea typeface="+mn-ea"/>
                        </a:rPr>
                        <a:t> 호</a:t>
                      </a:r>
                      <a:endParaRPr lang="ko-KR" altLang="en-US" sz="1100" dirty="0">
                        <a:latin typeface="+mj-ea"/>
                        <a:ea typeface="+mj-ea"/>
                      </a:endParaRPr>
                    </a:p>
                  </a:txBody>
                  <a:tcPr anchor="ctr"/>
                </a:tc>
                <a:extLst>
                  <a:ext uri="{0D108BD9-81ED-4DB2-BD59-A6C34878D82A}">
                    <a16:rowId xmlns:a16="http://schemas.microsoft.com/office/drawing/2014/main" val="10001"/>
                  </a:ext>
                </a:extLst>
              </a:tr>
              <a:tr h="247262">
                <a:tc>
                  <a:txBody>
                    <a:bodyPr/>
                    <a:lstStyle/>
                    <a:p>
                      <a:pPr algn="ctr" latinLnBrk="1"/>
                      <a:r>
                        <a:rPr lang="en-US" altLang="ko-KR" sz="1100" dirty="0"/>
                        <a:t>V1.2</a:t>
                      </a:r>
                      <a:endParaRPr lang="ko-KR" altLang="en-US" sz="1100" kern="1200" dirty="0">
                        <a:solidFill>
                          <a:schemeClr val="dk1"/>
                        </a:solidFill>
                        <a:latin typeface="+mj-ea"/>
                        <a:ea typeface="+mn-ea"/>
                        <a:cs typeface="+mn-cs"/>
                      </a:endParaRPr>
                    </a:p>
                  </a:txBody>
                  <a:tcPr anchor="ctr"/>
                </a:tc>
                <a:tc>
                  <a:txBody>
                    <a:bodyPr/>
                    <a:lstStyle/>
                    <a:p>
                      <a:pPr algn="ctr" latinLnBrk="1"/>
                      <a:r>
                        <a:rPr lang="en-US" altLang="ko-KR" sz="1100" dirty="0"/>
                        <a:t>2017/04</a:t>
                      </a:r>
                      <a:endParaRPr lang="ko-KR" altLang="en-US" sz="1100" kern="1200" dirty="0">
                        <a:solidFill>
                          <a:schemeClr val="dk1"/>
                        </a:solidFill>
                        <a:latin typeface="+mj-ea"/>
                        <a:ea typeface="+mn-ea"/>
                        <a:cs typeface="+mn-cs"/>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en-US" altLang="ko-KR" sz="1000" kern="1200" dirty="0">
                          <a:solidFill>
                            <a:schemeClr val="dk1"/>
                          </a:solidFill>
                          <a:latin typeface="+mj-ea"/>
                          <a:ea typeface="+mn-ea"/>
                          <a:cs typeface="+mn-cs"/>
                        </a:rPr>
                        <a:t>KVM</a:t>
                      </a:r>
                      <a:r>
                        <a:rPr lang="en-US" altLang="ko-KR" sz="1000" kern="1200" baseline="0" dirty="0">
                          <a:solidFill>
                            <a:schemeClr val="dk1"/>
                          </a:solidFill>
                          <a:latin typeface="+mj-ea"/>
                          <a:ea typeface="+mn-ea"/>
                          <a:cs typeface="+mn-cs"/>
                        </a:rPr>
                        <a:t> VM </a:t>
                      </a:r>
                      <a:r>
                        <a:rPr lang="ko-KR" altLang="en-US" sz="1000" kern="1200" baseline="0" dirty="0">
                          <a:solidFill>
                            <a:schemeClr val="dk1"/>
                          </a:solidFill>
                          <a:latin typeface="+mj-ea"/>
                          <a:ea typeface="+mn-ea"/>
                          <a:cs typeface="+mn-cs"/>
                        </a:rPr>
                        <a:t>생성 후 부팅 문제 해결</a:t>
                      </a:r>
                      <a:r>
                        <a:rPr lang="en-US" altLang="ko-KR" sz="1000" kern="1200" baseline="0" dirty="0">
                          <a:solidFill>
                            <a:schemeClr val="dk1"/>
                          </a:solidFill>
                          <a:latin typeface="+mj-ea"/>
                          <a:ea typeface="+mn-ea"/>
                          <a:cs typeface="+mn-cs"/>
                        </a:rPr>
                        <a:t>, </a:t>
                      </a:r>
                      <a:r>
                        <a:rPr lang="ko-KR" altLang="en-US" sz="1000" kern="1200" baseline="0" dirty="0">
                          <a:solidFill>
                            <a:schemeClr val="dk1"/>
                          </a:solidFill>
                          <a:latin typeface="+mj-ea"/>
                          <a:ea typeface="+mn-ea"/>
                          <a:cs typeface="+mn-cs"/>
                        </a:rPr>
                        <a:t>검수 및 테스트 검증</a:t>
                      </a:r>
                      <a:endParaRPr lang="ko-KR" altLang="en-US" sz="1000" kern="1200" dirty="0">
                        <a:solidFill>
                          <a:schemeClr val="dk1"/>
                        </a:solidFill>
                        <a:latin typeface="+mj-ea"/>
                        <a:ea typeface="+mn-ea"/>
                        <a:cs typeface="+mn-cs"/>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ko-KR" altLang="en-US" sz="1100" dirty="0">
                          <a:latin typeface="+mn-lt"/>
                          <a:ea typeface="+mn-ea"/>
                        </a:rPr>
                        <a:t>남 </a:t>
                      </a:r>
                      <a:r>
                        <a:rPr lang="ko-KR" altLang="en-US" sz="1100" dirty="0" err="1">
                          <a:latin typeface="+mn-lt"/>
                          <a:ea typeface="+mn-ea"/>
                        </a:rPr>
                        <a:t>택</a:t>
                      </a:r>
                      <a:r>
                        <a:rPr lang="ko-KR" altLang="en-US" sz="1100" dirty="0">
                          <a:latin typeface="+mn-lt"/>
                          <a:ea typeface="+mn-ea"/>
                        </a:rPr>
                        <a:t> 호</a:t>
                      </a:r>
                      <a:endParaRPr lang="ko-KR" altLang="en-US" sz="1100" kern="1200" dirty="0">
                        <a:solidFill>
                          <a:schemeClr val="dk1"/>
                        </a:solidFill>
                        <a:latin typeface="+mj-ea"/>
                        <a:ea typeface="+mn-ea"/>
                        <a:cs typeface="+mn-cs"/>
                      </a:endParaRPr>
                    </a:p>
                  </a:txBody>
                  <a:tcPr anchor="ctr"/>
                </a:tc>
                <a:extLst>
                  <a:ext uri="{0D108BD9-81ED-4DB2-BD59-A6C34878D82A}">
                    <a16:rowId xmlns:a16="http://schemas.microsoft.com/office/drawing/2014/main" val="10002"/>
                  </a:ext>
                </a:extLst>
              </a:tr>
            </a:tbl>
          </a:graphicData>
        </a:graphic>
      </p:graphicFrame>
      <p:sp>
        <p:nvSpPr>
          <p:cNvPr id="2" name="TextBox 1"/>
          <p:cNvSpPr txBox="1"/>
          <p:nvPr/>
        </p:nvSpPr>
        <p:spPr>
          <a:xfrm>
            <a:off x="695582" y="408393"/>
            <a:ext cx="671979" cy="369332"/>
          </a:xfrm>
          <a:prstGeom prst="rect">
            <a:avLst/>
          </a:prstGeom>
          <a:noFill/>
        </p:spPr>
        <p:txBody>
          <a:bodyPr wrap="none" rtlCol="0">
            <a:spAutoFit/>
          </a:bodyPr>
          <a:lstStyle/>
          <a:p>
            <a:r>
              <a:rPr lang="en-US" altLang="ko-KR" dirty="0"/>
              <a:t>2016</a:t>
            </a:r>
            <a:endParaRPr lang="ko-KR" altLang="en-US" dirty="0"/>
          </a:p>
        </p:txBody>
      </p:sp>
      <p:sp>
        <p:nvSpPr>
          <p:cNvPr id="8" name="TextBox 7"/>
          <p:cNvSpPr txBox="1"/>
          <p:nvPr/>
        </p:nvSpPr>
        <p:spPr>
          <a:xfrm>
            <a:off x="695582" y="3673325"/>
            <a:ext cx="671979" cy="369332"/>
          </a:xfrm>
          <a:prstGeom prst="rect">
            <a:avLst/>
          </a:prstGeom>
          <a:noFill/>
        </p:spPr>
        <p:txBody>
          <a:bodyPr wrap="none" rtlCol="0">
            <a:spAutoFit/>
          </a:bodyPr>
          <a:lstStyle/>
          <a:p>
            <a:r>
              <a:rPr lang="en-US" altLang="ko-KR" dirty="0"/>
              <a:t>2017</a:t>
            </a:r>
            <a:endParaRPr lang="ko-KR" altLang="en-US" dirty="0"/>
          </a:p>
        </p:txBody>
      </p:sp>
      <p:sp>
        <p:nvSpPr>
          <p:cNvPr id="9" name="TextBox 8"/>
          <p:cNvSpPr txBox="1"/>
          <p:nvPr/>
        </p:nvSpPr>
        <p:spPr>
          <a:xfrm>
            <a:off x="695581" y="5088187"/>
            <a:ext cx="671979" cy="369332"/>
          </a:xfrm>
          <a:prstGeom prst="rect">
            <a:avLst/>
          </a:prstGeom>
          <a:noFill/>
        </p:spPr>
        <p:txBody>
          <a:bodyPr wrap="none" rtlCol="0">
            <a:spAutoFit/>
          </a:bodyPr>
          <a:lstStyle/>
          <a:p>
            <a:r>
              <a:rPr lang="en-US" altLang="ko-KR" dirty="0"/>
              <a:t>2018</a:t>
            </a:r>
            <a:endParaRPr lang="ko-KR" altLang="en-US" dirty="0"/>
          </a:p>
        </p:txBody>
      </p:sp>
      <p:graphicFrame>
        <p:nvGraphicFramePr>
          <p:cNvPr id="11" name="표 10"/>
          <p:cNvGraphicFramePr>
            <a:graphicFrameLocks noGrp="1"/>
          </p:cNvGraphicFramePr>
          <p:nvPr>
            <p:extLst>
              <p:ext uri="{D42A27DB-BD31-4B8C-83A1-F6EECF244321}">
                <p14:modId xmlns:p14="http://schemas.microsoft.com/office/powerpoint/2010/main" val="77754004"/>
              </p:ext>
            </p:extLst>
          </p:nvPr>
        </p:nvGraphicFramePr>
        <p:xfrm>
          <a:off x="745524" y="5441314"/>
          <a:ext cx="7652952" cy="1082040"/>
        </p:xfrm>
        <a:graphic>
          <a:graphicData uri="http://schemas.openxmlformats.org/drawingml/2006/table">
            <a:tbl>
              <a:tblPr firstRow="1" bandRow="1">
                <a:tableStyleId>{F5AB1C69-6EDB-4FF4-983F-18BD219EF322}</a:tableStyleId>
              </a:tblPr>
              <a:tblGrid>
                <a:gridCol w="1033849">
                  <a:extLst>
                    <a:ext uri="{9D8B030D-6E8A-4147-A177-3AD203B41FA5}">
                      <a16:colId xmlns:a16="http://schemas.microsoft.com/office/drawing/2014/main" val="20000"/>
                    </a:ext>
                  </a:extLst>
                </a:gridCol>
                <a:gridCol w="1622854">
                  <a:extLst>
                    <a:ext uri="{9D8B030D-6E8A-4147-A177-3AD203B41FA5}">
                      <a16:colId xmlns:a16="http://schemas.microsoft.com/office/drawing/2014/main" val="20001"/>
                    </a:ext>
                  </a:extLst>
                </a:gridCol>
                <a:gridCol w="3501216">
                  <a:extLst>
                    <a:ext uri="{9D8B030D-6E8A-4147-A177-3AD203B41FA5}">
                      <a16:colId xmlns:a16="http://schemas.microsoft.com/office/drawing/2014/main" val="20002"/>
                    </a:ext>
                  </a:extLst>
                </a:gridCol>
                <a:gridCol w="1495033">
                  <a:extLst>
                    <a:ext uri="{9D8B030D-6E8A-4147-A177-3AD203B41FA5}">
                      <a16:colId xmlns:a16="http://schemas.microsoft.com/office/drawing/2014/main" val="20003"/>
                    </a:ext>
                  </a:extLst>
                </a:gridCol>
              </a:tblGrid>
              <a:tr h="247262">
                <a:tc>
                  <a:txBody>
                    <a:bodyPr/>
                    <a:lstStyle/>
                    <a:p>
                      <a:pPr algn="ctr" latinLnBrk="1"/>
                      <a:r>
                        <a:rPr lang="en-US" altLang="ko-KR" sz="1200" dirty="0"/>
                        <a:t>Version</a:t>
                      </a:r>
                      <a:endParaRPr lang="en-US" altLang="ko-KR" sz="1200" dirty="0">
                        <a:latin typeface="Times New Roman" panose="02020603050405020304" pitchFamily="18" charset="0"/>
                        <a:ea typeface="+mj-ea"/>
                        <a:cs typeface="Times New Roman" panose="02020603050405020304" pitchFamily="18" charset="0"/>
                      </a:endParaRPr>
                    </a:p>
                  </a:txBody>
                  <a:tcPr anchor="ctr"/>
                </a:tc>
                <a:tc>
                  <a:txBody>
                    <a:bodyPr/>
                    <a:lstStyle/>
                    <a:p>
                      <a:pPr algn="ctr" latinLnBrk="1"/>
                      <a:r>
                        <a:rPr lang="en-US" altLang="ko-KR" sz="1200" dirty="0"/>
                        <a:t>Updated</a:t>
                      </a:r>
                      <a:r>
                        <a:rPr lang="en-US" altLang="ko-KR" sz="1200" baseline="0" dirty="0"/>
                        <a:t> </a:t>
                      </a:r>
                      <a:r>
                        <a:rPr lang="en-US" altLang="ko-KR" sz="1200" dirty="0"/>
                        <a:t>Date</a:t>
                      </a:r>
                      <a:endParaRPr lang="ko-KR" altLang="en-US" sz="1200" dirty="0">
                        <a:latin typeface="Times New Roman" panose="02020603050405020304" pitchFamily="18" charset="0"/>
                        <a:ea typeface="+mj-ea"/>
                        <a:cs typeface="Times New Roman" panose="02020603050405020304" pitchFamily="18" charset="0"/>
                      </a:endParaRPr>
                    </a:p>
                  </a:txBody>
                  <a:tcPr anchor="ctr"/>
                </a:tc>
                <a:tc>
                  <a:txBody>
                    <a:bodyPr/>
                    <a:lstStyle/>
                    <a:p>
                      <a:pPr algn="ctr" latinLnBrk="1"/>
                      <a:r>
                        <a:rPr lang="en-US" altLang="ko-KR" sz="1200" dirty="0"/>
                        <a:t>Updated</a:t>
                      </a:r>
                      <a:r>
                        <a:rPr lang="en-US" altLang="ko-KR" sz="1200" baseline="0" dirty="0"/>
                        <a:t> Contents</a:t>
                      </a:r>
                      <a:endParaRPr lang="en-US" altLang="ko-KR" sz="1200" dirty="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sz="1200" dirty="0"/>
                        <a:t>Contributor</a:t>
                      </a:r>
                      <a:endParaRPr lang="en-US" altLang="ko-KR" sz="1200" dirty="0">
                        <a:latin typeface="Times New Roman" panose="02020603050405020304" pitchFamily="18" charset="0"/>
                        <a:ea typeface="+mj-ea"/>
                        <a:cs typeface="Times New Roman" panose="02020603050405020304" pitchFamily="18" charset="0"/>
                      </a:endParaRPr>
                    </a:p>
                  </a:txBody>
                  <a:tcPr anchor="ctr"/>
                </a:tc>
                <a:extLst>
                  <a:ext uri="{0D108BD9-81ED-4DB2-BD59-A6C34878D82A}">
                    <a16:rowId xmlns:a16="http://schemas.microsoft.com/office/drawing/2014/main" val="10000"/>
                  </a:ext>
                </a:extLst>
              </a:tr>
              <a:tr h="252153">
                <a:tc>
                  <a:txBody>
                    <a:bodyPr/>
                    <a:lstStyle/>
                    <a:p>
                      <a:pPr marL="0" algn="ctr" defTabSz="457200" rtl="0" eaLnBrk="1" latinLnBrk="1" hangingPunct="1"/>
                      <a:r>
                        <a:rPr lang="en-US" altLang="ko-KR" sz="1100" kern="1200" dirty="0"/>
                        <a:t>V1.3</a:t>
                      </a:r>
                      <a:endParaRPr lang="ko-KR" altLang="en-US" sz="1100" kern="1200" dirty="0">
                        <a:solidFill>
                          <a:schemeClr val="dk1"/>
                        </a:solidFill>
                        <a:latin typeface="+mn-lt"/>
                        <a:ea typeface="+mn-ea"/>
                        <a:cs typeface="+mn-cs"/>
                      </a:endParaRPr>
                    </a:p>
                  </a:txBody>
                  <a:tcPr anchor="ctr"/>
                </a:tc>
                <a:tc>
                  <a:txBody>
                    <a:bodyPr/>
                    <a:lstStyle/>
                    <a:p>
                      <a:pPr marL="0" algn="ctr" defTabSz="457200" rtl="0" eaLnBrk="1" latinLnBrk="1" hangingPunct="1"/>
                      <a:r>
                        <a:rPr lang="en-US" altLang="ko-KR" sz="1100" kern="1200" dirty="0"/>
                        <a:t>2017/04</a:t>
                      </a:r>
                      <a:endParaRPr lang="ko-KR" altLang="en-US" sz="1100" kern="1200" dirty="0">
                        <a:solidFill>
                          <a:schemeClr val="dk1"/>
                        </a:solidFill>
                        <a:latin typeface="+mn-lt"/>
                        <a:ea typeface="+mn-ea"/>
                        <a:cs typeface="+mn-cs"/>
                      </a:endParaRPr>
                    </a:p>
                  </a:txBody>
                  <a:tcPr anchor="ctr"/>
                </a:tc>
                <a:tc>
                  <a:txBody>
                    <a:bodyPr/>
                    <a:lstStyle/>
                    <a:p>
                      <a:pPr algn="ctr" latinLnBrk="1"/>
                      <a:r>
                        <a:rPr lang="en-US" altLang="ko-KR" sz="1000" dirty="0">
                          <a:latin typeface="+mj-ea"/>
                          <a:ea typeface="+mj-ea"/>
                        </a:rPr>
                        <a:t>VM,</a:t>
                      </a:r>
                      <a:r>
                        <a:rPr lang="en-US" altLang="ko-KR" sz="1000" baseline="0" dirty="0">
                          <a:latin typeface="+mj-ea"/>
                          <a:ea typeface="+mj-ea"/>
                        </a:rPr>
                        <a:t> Container </a:t>
                      </a:r>
                      <a:r>
                        <a:rPr lang="ko-KR" altLang="en-US" sz="1000" baseline="0" dirty="0">
                          <a:latin typeface="+mj-ea"/>
                          <a:ea typeface="+mj-ea"/>
                        </a:rPr>
                        <a:t>개념 자료 보강</a:t>
                      </a:r>
                      <a:r>
                        <a:rPr lang="en-US" altLang="ko-KR" sz="1000" baseline="0" dirty="0">
                          <a:latin typeface="+mj-ea"/>
                          <a:ea typeface="+mj-ea"/>
                        </a:rPr>
                        <a:t>,</a:t>
                      </a:r>
                    </a:p>
                    <a:p>
                      <a:pPr algn="ctr" latinLnBrk="1"/>
                      <a:r>
                        <a:rPr lang="en-US" altLang="ko-KR" sz="1000" baseline="0" dirty="0">
                          <a:latin typeface="+mj-ea"/>
                          <a:ea typeface="+mj-ea"/>
                        </a:rPr>
                        <a:t>Ubuntu 16.04 </a:t>
                      </a:r>
                      <a:r>
                        <a:rPr lang="ko-KR" altLang="en-US" sz="1000" baseline="0" dirty="0">
                          <a:latin typeface="+mj-ea"/>
                          <a:ea typeface="+mj-ea"/>
                        </a:rPr>
                        <a:t>이미지 다운로드 경로 수정</a:t>
                      </a:r>
                      <a:r>
                        <a:rPr lang="en-US" altLang="ko-KR" sz="1000" baseline="0" dirty="0">
                          <a:latin typeface="+mj-ea"/>
                          <a:ea typeface="+mj-ea"/>
                        </a:rPr>
                        <a:t>,</a:t>
                      </a:r>
                    </a:p>
                    <a:p>
                      <a:pPr algn="ctr" latinLnBrk="1"/>
                      <a:r>
                        <a:rPr lang="en-US" altLang="ko-KR" sz="1000" baseline="0" dirty="0">
                          <a:latin typeface="+mj-ea"/>
                          <a:ea typeface="+mj-ea"/>
                        </a:rPr>
                        <a:t>VM OS </a:t>
                      </a:r>
                      <a:r>
                        <a:rPr lang="ko-KR" altLang="en-US" sz="1000" baseline="0" dirty="0">
                          <a:latin typeface="+mj-ea"/>
                          <a:ea typeface="+mj-ea"/>
                        </a:rPr>
                        <a:t>설치 과정 수정</a:t>
                      </a:r>
                      <a:r>
                        <a:rPr lang="en-US" altLang="ko-KR" sz="1000" baseline="0" dirty="0">
                          <a:latin typeface="+mj-ea"/>
                          <a:ea typeface="+mj-ea"/>
                        </a:rPr>
                        <a:t>(Ubuntu image </a:t>
                      </a:r>
                      <a:r>
                        <a:rPr lang="en-US" altLang="ko-KR" sz="1000" baseline="0" dirty="0" err="1">
                          <a:latin typeface="+mj-ea"/>
                          <a:ea typeface="+mj-ea"/>
                        </a:rPr>
                        <a:t>cdrom</a:t>
                      </a:r>
                      <a:r>
                        <a:rPr lang="en-US" altLang="ko-KR" sz="1000" baseline="0" dirty="0">
                          <a:latin typeface="+mj-ea"/>
                          <a:ea typeface="+mj-ea"/>
                        </a:rPr>
                        <a:t> eject)</a:t>
                      </a: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ko-KR" altLang="en-US" sz="1100" dirty="0">
                          <a:latin typeface="+mn-lt"/>
                          <a:ea typeface="+mn-ea"/>
                        </a:rPr>
                        <a:t>권 진 철</a:t>
                      </a:r>
                      <a:endParaRPr lang="ko-KR" altLang="en-US" sz="1100" kern="1200" dirty="0">
                        <a:solidFill>
                          <a:schemeClr val="dk1"/>
                        </a:solidFill>
                        <a:latin typeface="+mj-ea"/>
                        <a:ea typeface="+mn-ea"/>
                        <a:cs typeface="+mn-cs"/>
                      </a:endParaRPr>
                    </a:p>
                  </a:txBody>
                  <a:tcPr anchor="ctr"/>
                </a:tc>
                <a:extLst>
                  <a:ext uri="{0D108BD9-81ED-4DB2-BD59-A6C34878D82A}">
                    <a16:rowId xmlns:a16="http://schemas.microsoft.com/office/drawing/2014/main" val="4236164753"/>
                  </a:ext>
                </a:extLst>
              </a:tr>
              <a:tr h="252153">
                <a:tc>
                  <a:txBody>
                    <a:bodyPr/>
                    <a:lstStyle/>
                    <a:p>
                      <a:pPr marL="0" algn="ctr" defTabSz="457200" rtl="0" eaLnBrk="1" latinLnBrk="1" hangingPunct="1"/>
                      <a:r>
                        <a:rPr lang="en-US" altLang="ko-KR" sz="1100" kern="1200" dirty="0">
                          <a:solidFill>
                            <a:schemeClr val="dk1"/>
                          </a:solidFill>
                          <a:latin typeface="+mn-lt"/>
                          <a:ea typeface="+mn-ea"/>
                          <a:cs typeface="+mn-cs"/>
                        </a:rPr>
                        <a:t>V1.4</a:t>
                      </a:r>
                      <a:endParaRPr lang="ko-KR" altLang="en-US" sz="1100" kern="1200" dirty="0">
                        <a:solidFill>
                          <a:schemeClr val="dk1"/>
                        </a:solidFill>
                        <a:latin typeface="+mn-lt"/>
                        <a:ea typeface="+mn-ea"/>
                        <a:cs typeface="+mn-cs"/>
                      </a:endParaRPr>
                    </a:p>
                  </a:txBody>
                  <a:tcPr anchor="ctr"/>
                </a:tc>
                <a:tc>
                  <a:txBody>
                    <a:bodyPr/>
                    <a:lstStyle/>
                    <a:p>
                      <a:pPr marL="0" algn="ctr" defTabSz="457200" rtl="0" eaLnBrk="1" latinLnBrk="1" hangingPunct="1"/>
                      <a:r>
                        <a:rPr lang="en-US" altLang="ko-KR" sz="1100" kern="1200" dirty="0">
                          <a:solidFill>
                            <a:schemeClr val="dk1"/>
                          </a:solidFill>
                          <a:latin typeface="+mn-lt"/>
                          <a:ea typeface="+mn-ea"/>
                          <a:cs typeface="+mn-cs"/>
                        </a:rPr>
                        <a:t>2017/04</a:t>
                      </a:r>
                      <a:endParaRPr lang="ko-KR" altLang="en-US" sz="1100" kern="1200" dirty="0">
                        <a:solidFill>
                          <a:schemeClr val="dk1"/>
                        </a:solidFill>
                        <a:latin typeface="+mn-lt"/>
                        <a:ea typeface="+mn-ea"/>
                        <a:cs typeface="+mn-cs"/>
                      </a:endParaRPr>
                    </a:p>
                  </a:txBody>
                  <a:tcPr anchor="ctr"/>
                </a:tc>
                <a:tc>
                  <a:txBody>
                    <a:bodyPr/>
                    <a:lstStyle/>
                    <a:p>
                      <a:pPr algn="ctr" latinLnBrk="1"/>
                      <a:r>
                        <a:rPr lang="ko-KR" altLang="en-US" sz="1000" baseline="0" dirty="0">
                          <a:latin typeface="+mj-ea"/>
                          <a:ea typeface="+mj-ea"/>
                        </a:rPr>
                        <a:t>일부 명령어 최신화</a:t>
                      </a:r>
                      <a:r>
                        <a:rPr lang="en-US" altLang="ko-KR" sz="1000" baseline="0" dirty="0">
                          <a:latin typeface="+mj-ea"/>
                          <a:ea typeface="+mj-ea"/>
                        </a:rPr>
                        <a:t> </a:t>
                      </a:r>
                      <a:r>
                        <a:rPr lang="ko-KR" altLang="en-US" sz="1000" baseline="0" dirty="0">
                          <a:latin typeface="+mj-ea"/>
                          <a:ea typeface="+mj-ea"/>
                        </a:rPr>
                        <a:t>및 최적화</a:t>
                      </a:r>
                      <a:endParaRPr lang="en-US" altLang="ko-KR" sz="1000" baseline="0" dirty="0">
                        <a:latin typeface="+mj-ea"/>
                        <a:ea typeface="+mj-ea"/>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ko-KR" altLang="en-US" sz="1100" kern="1200">
                          <a:solidFill>
                            <a:schemeClr val="dk1"/>
                          </a:solidFill>
                          <a:latin typeface="+mj-ea"/>
                          <a:ea typeface="+mn-ea"/>
                          <a:cs typeface="+mn-cs"/>
                        </a:rPr>
                        <a:t>강 문 중</a:t>
                      </a:r>
                      <a:endParaRPr lang="ko-KR" altLang="en-US" sz="1100" kern="1200" dirty="0">
                        <a:solidFill>
                          <a:schemeClr val="dk1"/>
                        </a:solidFill>
                        <a:latin typeface="+mj-ea"/>
                        <a:ea typeface="+mn-ea"/>
                        <a:cs typeface="+mn-cs"/>
                      </a:endParaRPr>
                    </a:p>
                  </a:txBody>
                  <a:tcPr anchor="ctr"/>
                </a:tc>
                <a:extLst>
                  <a:ext uri="{0D108BD9-81ED-4DB2-BD59-A6C34878D82A}">
                    <a16:rowId xmlns:a16="http://schemas.microsoft.com/office/drawing/2014/main" val="3795636336"/>
                  </a:ext>
                </a:extLst>
              </a:tr>
            </a:tbl>
          </a:graphicData>
        </a:graphic>
      </p:graphicFrame>
    </p:spTree>
    <p:extLst>
      <p:ext uri="{BB962C8B-B14F-4D97-AF65-F5344CB8AC3E}">
        <p14:creationId xmlns:p14="http://schemas.microsoft.com/office/powerpoint/2010/main" val="29631578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a:spLocks noGrp="1"/>
          </p:cNvSpPr>
          <p:nvPr>
            <p:ph type="title"/>
          </p:nvPr>
        </p:nvSpPr>
        <p:spPr>
          <a:xfrm>
            <a:off x="0" y="0"/>
            <a:ext cx="7886700" cy="1325563"/>
          </a:xfrm>
        </p:spPr>
        <p:txBody>
          <a:bodyPr>
            <a:normAutofit/>
          </a:bodyPr>
          <a:lstStyle/>
          <a:p>
            <a:r>
              <a:rPr lang="en-US" altLang="ko-KR" sz="4000" dirty="0">
                <a:solidFill>
                  <a:srgbClr val="FF0000"/>
                </a:solidFill>
              </a:rPr>
              <a:t>Open </a:t>
            </a:r>
            <a:r>
              <a:rPr lang="en-US" altLang="ko-KR" sz="4000" dirty="0" err="1">
                <a:solidFill>
                  <a:srgbClr val="FF0000"/>
                </a:solidFill>
              </a:rPr>
              <a:t>Vswitch</a:t>
            </a:r>
            <a:br>
              <a:rPr lang="en-US" altLang="ko-KR" sz="4000" dirty="0">
                <a:solidFill>
                  <a:srgbClr val="FF0000"/>
                </a:solidFill>
              </a:rPr>
            </a:br>
            <a:r>
              <a:rPr lang="en-US" altLang="ko-KR" sz="3200" dirty="0">
                <a:solidFill>
                  <a:srgbClr val="FF0000"/>
                </a:solidFill>
              </a:rPr>
              <a:t>- Configure bridged networking</a:t>
            </a:r>
            <a:endParaRPr lang="ko-KR" altLang="en-US" sz="4000" dirty="0">
              <a:solidFill>
                <a:srgbClr val="FF0000"/>
              </a:solidFill>
            </a:endParaRPr>
          </a:p>
        </p:txBody>
      </p:sp>
      <p:grpSp>
        <p:nvGrpSpPr>
          <p:cNvPr id="19" name="그룹 18"/>
          <p:cNvGrpSpPr/>
          <p:nvPr/>
        </p:nvGrpSpPr>
        <p:grpSpPr>
          <a:xfrm>
            <a:off x="6400378" y="1950577"/>
            <a:ext cx="2607974" cy="1913165"/>
            <a:chOff x="6399866" y="1570100"/>
            <a:chExt cx="2607974" cy="1913165"/>
          </a:xfrm>
        </p:grpSpPr>
        <p:pic>
          <p:nvPicPr>
            <p:cNvPr id="2" name="그림 1"/>
            <p:cNvPicPr>
              <a:picLocks noChangeAspect="1"/>
            </p:cNvPicPr>
            <p:nvPr/>
          </p:nvPicPr>
          <p:blipFill>
            <a:blip r:embed="rId3"/>
            <a:stretch>
              <a:fillRect/>
            </a:stretch>
          </p:blipFill>
          <p:spPr>
            <a:xfrm>
              <a:off x="6400890" y="1570100"/>
              <a:ext cx="2606950" cy="1913165"/>
            </a:xfrm>
            <a:prstGeom prst="rect">
              <a:avLst/>
            </a:prstGeom>
          </p:spPr>
        </p:pic>
        <p:sp>
          <p:nvSpPr>
            <p:cNvPr id="12" name="직사각형 11"/>
            <p:cNvSpPr/>
            <p:nvPr/>
          </p:nvSpPr>
          <p:spPr>
            <a:xfrm>
              <a:off x="6399866" y="2341787"/>
              <a:ext cx="791509" cy="1243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0" name="그룹 19"/>
          <p:cNvGrpSpPr/>
          <p:nvPr/>
        </p:nvGrpSpPr>
        <p:grpSpPr>
          <a:xfrm>
            <a:off x="6400377" y="4011024"/>
            <a:ext cx="2607975" cy="1975738"/>
            <a:chOff x="6399865" y="3491613"/>
            <a:chExt cx="2607975" cy="1975738"/>
          </a:xfrm>
        </p:grpSpPr>
        <p:pic>
          <p:nvPicPr>
            <p:cNvPr id="7" name="그림 6"/>
            <p:cNvPicPr>
              <a:picLocks noChangeAspect="1"/>
            </p:cNvPicPr>
            <p:nvPr/>
          </p:nvPicPr>
          <p:blipFill>
            <a:blip r:embed="rId4"/>
            <a:stretch>
              <a:fillRect/>
            </a:stretch>
          </p:blipFill>
          <p:spPr>
            <a:xfrm>
              <a:off x="6399866" y="3491613"/>
              <a:ext cx="2607974" cy="1975738"/>
            </a:xfrm>
            <a:prstGeom prst="rect">
              <a:avLst/>
            </a:prstGeom>
          </p:spPr>
        </p:pic>
        <p:sp>
          <p:nvSpPr>
            <p:cNvPr id="13" name="직사각형 12"/>
            <p:cNvSpPr/>
            <p:nvPr/>
          </p:nvSpPr>
          <p:spPr>
            <a:xfrm>
              <a:off x="6399865" y="4282473"/>
              <a:ext cx="791509" cy="1243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5" name="Picture 2" descr="http://publicdomainvectors.org/photos/Anonymous_Keyboard_1_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14159" y="1454056"/>
            <a:ext cx="4572000" cy="400110"/>
          </a:xfrm>
          <a:prstGeom prst="rect">
            <a:avLst/>
          </a:prstGeom>
        </p:spPr>
        <p:txBody>
          <a:bodyPr>
            <a:spAutoFit/>
          </a:bodyPr>
          <a:lstStyle/>
          <a:p>
            <a:r>
              <a:rPr lang="en-US" altLang="ko-KR" sz="2000" dirty="0">
                <a:latin typeface="Times New Roman" panose="02020603050405020304" pitchFamily="18" charset="0"/>
                <a:cs typeface="Times New Roman" panose="02020603050405020304" pitchFamily="18" charset="0"/>
              </a:rPr>
              <a:t>Modify network interface configuration.</a:t>
            </a:r>
          </a:p>
        </p:txBody>
      </p:sp>
      <p:sp>
        <p:nvSpPr>
          <p:cNvPr id="16" name="직사각형 15"/>
          <p:cNvSpPr/>
          <p:nvPr/>
        </p:nvSpPr>
        <p:spPr>
          <a:xfrm>
            <a:off x="8238" y="1823388"/>
            <a:ext cx="9119286" cy="5078313"/>
          </a:xfrm>
          <a:prstGeom prst="rect">
            <a:avLst/>
          </a:prstGeom>
          <a:ln w="31750">
            <a:solidFill>
              <a:srgbClr val="C00000"/>
            </a:solidFill>
          </a:ln>
        </p:spPr>
        <p:txBody>
          <a:bodyPr wrap="square">
            <a:spAutoFit/>
          </a:bodyPr>
          <a:lstStyle/>
          <a:p>
            <a:r>
              <a:rPr lang="en-US" altLang="ko-KR" dirty="0">
                <a:latin typeface="Times New Roman" panose="02020603050405020304" pitchFamily="18" charset="0"/>
                <a:cs typeface="Times New Roman" panose="02020603050405020304" pitchFamily="18" charset="0"/>
              </a:rPr>
              <a:t>$sudo vi /</a:t>
            </a:r>
            <a:r>
              <a:rPr lang="en-US" altLang="ko-KR" dirty="0" err="1">
                <a:latin typeface="Times New Roman" panose="02020603050405020304" pitchFamily="18" charset="0"/>
                <a:cs typeface="Times New Roman" panose="02020603050405020304" pitchFamily="18" charset="0"/>
              </a:rPr>
              <a:t>etc</a:t>
            </a:r>
            <a:r>
              <a:rPr lang="en-US" altLang="ko-KR" dirty="0">
                <a:latin typeface="Times New Roman" panose="02020603050405020304" pitchFamily="18" charset="0"/>
                <a:cs typeface="Times New Roman" panose="02020603050405020304" pitchFamily="18" charset="0"/>
              </a:rPr>
              <a:t>/network/interfaces</a:t>
            </a:r>
          </a:p>
          <a:p>
            <a:endParaRPr lang="en-US" altLang="ko-KR" dirty="0">
              <a:latin typeface="Times New Roman" panose="02020603050405020304" pitchFamily="18" charset="0"/>
              <a:cs typeface="Times New Roman" panose="02020603050405020304" pitchFamily="18" charset="0"/>
            </a:endParaRPr>
          </a:p>
          <a:p>
            <a:r>
              <a:rPr lang="en-US" altLang="ko-KR" dirty="0">
                <a:latin typeface="+mj-ea"/>
                <a:ea typeface="+mj-ea"/>
                <a:cs typeface="Times New Roman" panose="02020603050405020304" pitchFamily="18" charset="0"/>
              </a:rPr>
              <a:t>----------------- /</a:t>
            </a:r>
            <a:r>
              <a:rPr lang="en-US" altLang="ko-KR" dirty="0" err="1">
                <a:latin typeface="+mj-ea"/>
                <a:ea typeface="+mj-ea"/>
                <a:cs typeface="Times New Roman" panose="02020603050405020304" pitchFamily="18" charset="0"/>
              </a:rPr>
              <a:t>etc</a:t>
            </a:r>
            <a:r>
              <a:rPr lang="en-US" altLang="ko-KR" dirty="0">
                <a:latin typeface="+mj-ea"/>
                <a:ea typeface="+mj-ea"/>
                <a:cs typeface="Times New Roman" panose="02020603050405020304" pitchFamily="18" charset="0"/>
              </a:rPr>
              <a:t>/network/interfaces </a:t>
            </a:r>
            <a:r>
              <a:rPr lang="en-US" altLang="ko-KR" dirty="0">
                <a:latin typeface="+mj-ea"/>
                <a:cs typeface="Times New Roman" panose="02020603050405020304" pitchFamily="18" charset="0"/>
              </a:rPr>
              <a:t>----------------- </a:t>
            </a:r>
          </a:p>
          <a:p>
            <a:r>
              <a:rPr lang="en-US" altLang="ko-KR" dirty="0">
                <a:latin typeface="Times New Roman" panose="02020603050405020304" pitchFamily="18" charset="0"/>
                <a:cs typeface="Times New Roman" panose="02020603050405020304" pitchFamily="18" charset="0"/>
              </a:rPr>
              <a:t># The primary network interface</a:t>
            </a:r>
          </a:p>
          <a:p>
            <a:r>
              <a:rPr lang="en-US" altLang="ko-KR" dirty="0">
                <a:solidFill>
                  <a:srgbClr val="FF0000"/>
                </a:solidFill>
                <a:latin typeface="Times New Roman" panose="02020603050405020304" pitchFamily="18" charset="0"/>
                <a:cs typeface="Times New Roman" panose="02020603050405020304" pitchFamily="18" charset="0"/>
              </a:rPr>
              <a:t>auto eth0                       # Append this line</a:t>
            </a:r>
          </a:p>
          <a:p>
            <a:r>
              <a:rPr lang="en-US" altLang="ko-KR" dirty="0" err="1">
                <a:solidFill>
                  <a:srgbClr val="FF0000"/>
                </a:solidFill>
                <a:latin typeface="Times New Roman" panose="02020603050405020304" pitchFamily="18" charset="0"/>
                <a:cs typeface="Times New Roman" panose="02020603050405020304" pitchFamily="18" charset="0"/>
              </a:rPr>
              <a:t>iface</a:t>
            </a:r>
            <a:r>
              <a:rPr lang="en-US" altLang="ko-KR" dirty="0">
                <a:solidFill>
                  <a:srgbClr val="FF0000"/>
                </a:solidFill>
                <a:latin typeface="Times New Roman" panose="02020603050405020304" pitchFamily="18" charset="0"/>
                <a:cs typeface="Times New Roman" panose="02020603050405020304" pitchFamily="18" charset="0"/>
              </a:rPr>
              <a:t> eth0 </a:t>
            </a:r>
            <a:r>
              <a:rPr lang="en-US" altLang="ko-KR" dirty="0" err="1">
                <a:solidFill>
                  <a:srgbClr val="FF0000"/>
                </a:solidFill>
                <a:latin typeface="Times New Roman" panose="02020603050405020304" pitchFamily="18" charset="0"/>
                <a:cs typeface="Times New Roman" panose="02020603050405020304" pitchFamily="18" charset="0"/>
              </a:rPr>
              <a:t>inet</a:t>
            </a:r>
            <a:r>
              <a:rPr lang="en-US" altLang="ko-KR" dirty="0">
                <a:solidFill>
                  <a:srgbClr val="FF0000"/>
                </a:solidFill>
                <a:latin typeface="Times New Roman" panose="02020603050405020304" pitchFamily="18" charset="0"/>
                <a:cs typeface="Times New Roman" panose="02020603050405020304" pitchFamily="18" charset="0"/>
              </a:rPr>
              <a:t> manual  # Append this line</a:t>
            </a:r>
          </a:p>
          <a:p>
            <a:endParaRPr lang="en-US" altLang="ko-KR" dirty="0">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auto </a:t>
            </a:r>
            <a:r>
              <a:rPr lang="en-US" altLang="ko-KR" dirty="0">
                <a:solidFill>
                  <a:srgbClr val="FF0000"/>
                </a:solidFill>
                <a:latin typeface="Times New Roman" panose="02020603050405020304" pitchFamily="18" charset="0"/>
                <a:cs typeface="Times New Roman" panose="02020603050405020304" pitchFamily="18" charset="0"/>
              </a:rPr>
              <a:t>(eth0-&gt;)</a:t>
            </a:r>
            <a:r>
              <a:rPr lang="en-US" altLang="ko-KR" dirty="0">
                <a:latin typeface="Times New Roman" panose="02020603050405020304" pitchFamily="18" charset="0"/>
                <a:cs typeface="Times New Roman" panose="02020603050405020304" pitchFamily="18" charset="0"/>
              </a:rPr>
              <a:t>br0</a:t>
            </a:r>
          </a:p>
          <a:p>
            <a:r>
              <a:rPr lang="en-US" altLang="ko-KR" dirty="0" err="1">
                <a:latin typeface="Times New Roman" panose="02020603050405020304" pitchFamily="18" charset="0"/>
                <a:cs typeface="Times New Roman" panose="02020603050405020304" pitchFamily="18" charset="0"/>
              </a:rPr>
              <a:t>iface</a:t>
            </a:r>
            <a:r>
              <a:rPr lang="en-US" altLang="ko-KR" dirty="0">
                <a:latin typeface="Times New Roman" panose="02020603050405020304" pitchFamily="18" charset="0"/>
                <a:cs typeface="Times New Roman" panose="02020603050405020304" pitchFamily="18" charset="0"/>
              </a:rPr>
              <a:t> </a:t>
            </a:r>
            <a:r>
              <a:rPr lang="en-US" altLang="ko-KR" dirty="0">
                <a:solidFill>
                  <a:srgbClr val="FF0000"/>
                </a:solidFill>
                <a:latin typeface="Times New Roman" panose="02020603050405020304" pitchFamily="18" charset="0"/>
                <a:cs typeface="Times New Roman" panose="02020603050405020304" pitchFamily="18" charset="0"/>
              </a:rPr>
              <a:t>(eth0-&gt;)</a:t>
            </a:r>
            <a:r>
              <a:rPr lang="en-US" altLang="ko-KR" dirty="0">
                <a:latin typeface="Times New Roman" panose="02020603050405020304" pitchFamily="18" charset="0"/>
                <a:cs typeface="Times New Roman" panose="02020603050405020304" pitchFamily="18" charset="0"/>
              </a:rPr>
              <a:t>br0 </a:t>
            </a:r>
            <a:r>
              <a:rPr lang="en-US" altLang="ko-KR" dirty="0" err="1">
                <a:latin typeface="Times New Roman" panose="02020603050405020304" pitchFamily="18" charset="0"/>
                <a:cs typeface="Times New Roman" panose="02020603050405020304" pitchFamily="18" charset="0"/>
              </a:rPr>
              <a:t>inet</a:t>
            </a:r>
            <a:r>
              <a:rPr lang="en-US" altLang="ko-KR" dirty="0">
                <a:latin typeface="Times New Roman" panose="02020603050405020304" pitchFamily="18" charset="0"/>
                <a:cs typeface="Times New Roman" panose="02020603050405020304" pitchFamily="18" charset="0"/>
              </a:rPr>
              <a:t> static</a:t>
            </a:r>
          </a:p>
          <a:p>
            <a:r>
              <a:rPr lang="en-US" altLang="ko-KR" dirty="0">
                <a:latin typeface="Times New Roman" panose="02020603050405020304" pitchFamily="18" charset="0"/>
                <a:cs typeface="Times New Roman" panose="02020603050405020304" pitchFamily="18" charset="0"/>
              </a:rPr>
              <a:t>…</a:t>
            </a:r>
          </a:p>
          <a:p>
            <a:endParaRPr lang="en-US" altLang="ko-KR" dirty="0">
              <a:latin typeface="Times New Roman" panose="02020603050405020304" pitchFamily="18" charset="0"/>
              <a:cs typeface="Times New Roman" panose="02020603050405020304" pitchFamily="18" charset="0"/>
            </a:endParaRPr>
          </a:p>
          <a:p>
            <a:endParaRPr lang="en-US" altLang="ko-KR" dirty="0">
              <a:latin typeface="Times New Roman" panose="02020603050405020304" pitchFamily="18" charset="0"/>
              <a:cs typeface="Times New Roman" panose="02020603050405020304" pitchFamily="18" charset="0"/>
            </a:endParaRPr>
          </a:p>
          <a:p>
            <a:endParaRPr lang="en-US" altLang="ko-KR" dirty="0">
              <a:latin typeface="Times New Roman" panose="02020603050405020304" pitchFamily="18" charset="0"/>
              <a:cs typeface="Times New Roman" panose="02020603050405020304" pitchFamily="18" charset="0"/>
            </a:endParaRPr>
          </a:p>
          <a:p>
            <a:endParaRPr lang="en-US" altLang="ko-KR" dirty="0">
              <a:latin typeface="Times New Roman" panose="02020603050405020304" pitchFamily="18" charset="0"/>
              <a:cs typeface="Times New Roman" panose="02020603050405020304" pitchFamily="18" charset="0"/>
            </a:endParaRPr>
          </a:p>
          <a:p>
            <a:endParaRPr lang="en-US" altLang="ko-KR" dirty="0">
              <a:latin typeface="Times New Roman" panose="02020603050405020304" pitchFamily="18" charset="0"/>
              <a:cs typeface="Times New Roman" panose="02020603050405020304" pitchFamily="18" charset="0"/>
            </a:endParaRPr>
          </a:p>
          <a:p>
            <a:endParaRPr lang="en-US" altLang="ko-KR" dirty="0">
              <a:latin typeface="Times New Roman" panose="02020603050405020304" pitchFamily="18" charset="0"/>
              <a:cs typeface="Times New Roman" panose="02020603050405020304" pitchFamily="18" charset="0"/>
            </a:endParaRPr>
          </a:p>
          <a:p>
            <a:endParaRPr lang="en-US" altLang="ko-KR" dirty="0">
              <a:latin typeface="Times New Roman" panose="02020603050405020304" pitchFamily="18" charset="0"/>
              <a:cs typeface="Times New Roman" panose="02020603050405020304" pitchFamily="18" charset="0"/>
            </a:endParaRPr>
          </a:p>
          <a:p>
            <a:endParaRPr lang="en-US" altLang="ko-KR" dirty="0">
              <a:latin typeface="Times New Roman" panose="02020603050405020304" pitchFamily="18" charset="0"/>
              <a:cs typeface="Times New Roman" panose="02020603050405020304" pitchFamily="18" charset="0"/>
            </a:endParaRPr>
          </a:p>
        </p:txBody>
      </p:sp>
      <p:sp>
        <p:nvSpPr>
          <p:cNvPr id="21" name="TextBox 20"/>
          <p:cNvSpPr txBox="1"/>
          <p:nvPr/>
        </p:nvSpPr>
        <p:spPr>
          <a:xfrm>
            <a:off x="5536551" y="1950577"/>
            <a:ext cx="864339" cy="369332"/>
          </a:xfrm>
          <a:prstGeom prst="rect">
            <a:avLst/>
          </a:prstGeom>
          <a:noFill/>
        </p:spPr>
        <p:txBody>
          <a:bodyPr wrap="none" rtlCol="0">
            <a:spAutoFit/>
          </a:bodyPr>
          <a:lstStyle/>
          <a:p>
            <a:r>
              <a:rPr lang="en-US" altLang="ko-KR" dirty="0"/>
              <a:t>before</a:t>
            </a:r>
            <a:endParaRPr lang="ko-KR" altLang="en-US" dirty="0"/>
          </a:p>
        </p:txBody>
      </p:sp>
      <p:sp>
        <p:nvSpPr>
          <p:cNvPr id="23" name="TextBox 22"/>
          <p:cNvSpPr txBox="1"/>
          <p:nvPr/>
        </p:nvSpPr>
        <p:spPr>
          <a:xfrm>
            <a:off x="5686720" y="3943647"/>
            <a:ext cx="713657" cy="369332"/>
          </a:xfrm>
          <a:prstGeom prst="rect">
            <a:avLst/>
          </a:prstGeom>
          <a:noFill/>
        </p:spPr>
        <p:txBody>
          <a:bodyPr wrap="none" rtlCol="0">
            <a:spAutoFit/>
          </a:bodyPr>
          <a:lstStyle/>
          <a:p>
            <a:r>
              <a:rPr lang="en-US" altLang="ko-KR" dirty="0"/>
              <a:t>After</a:t>
            </a:r>
            <a:endParaRPr lang="ko-KR" altLang="en-US" dirty="0"/>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20</a:t>
            </a:fld>
            <a:endParaRPr lang="ko-KR" altLang="en-US"/>
          </a:p>
        </p:txBody>
      </p:sp>
      <p:sp>
        <p:nvSpPr>
          <p:cNvPr id="4" name="TextBox 3"/>
          <p:cNvSpPr txBox="1"/>
          <p:nvPr/>
        </p:nvSpPr>
        <p:spPr>
          <a:xfrm>
            <a:off x="104671" y="4810804"/>
            <a:ext cx="5885073" cy="1754326"/>
          </a:xfrm>
          <a:prstGeom prst="rect">
            <a:avLst/>
          </a:prstGeom>
          <a:noFill/>
        </p:spPr>
        <p:txBody>
          <a:bodyPr wrap="none" rtlCol="0">
            <a:spAutoFit/>
          </a:bodyPr>
          <a:lstStyle/>
          <a:p>
            <a:r>
              <a:rPr lang="en-US" altLang="ko-KR" dirty="0"/>
              <a:t>Some NUC have different Interface name. </a:t>
            </a:r>
          </a:p>
          <a:p>
            <a:r>
              <a:rPr lang="en-US" altLang="ko-KR" dirty="0"/>
              <a:t>So you need to check your NUC’s interface name using </a:t>
            </a:r>
          </a:p>
          <a:p>
            <a:r>
              <a:rPr lang="en-US" altLang="ko-KR" dirty="0"/>
              <a:t>‘</a:t>
            </a:r>
            <a:r>
              <a:rPr lang="en-US" altLang="ko-KR" dirty="0" err="1"/>
              <a:t>ifconfig</a:t>
            </a:r>
            <a:r>
              <a:rPr lang="en-US" altLang="ko-KR" dirty="0"/>
              <a:t>’ command.</a:t>
            </a:r>
          </a:p>
          <a:p>
            <a:endParaRPr lang="en-US" altLang="ko-KR" dirty="0"/>
          </a:p>
          <a:p>
            <a:r>
              <a:rPr lang="en-US" altLang="ko-KR" dirty="0">
                <a:solidFill>
                  <a:srgbClr val="FF0000"/>
                </a:solidFill>
              </a:rPr>
              <a:t>Don’t reboot or issue “</a:t>
            </a:r>
            <a:r>
              <a:rPr lang="en-US" altLang="ko-KR" dirty="0" err="1">
                <a:solidFill>
                  <a:srgbClr val="FF0000"/>
                </a:solidFill>
              </a:rPr>
              <a:t>ifup</a:t>
            </a:r>
            <a:r>
              <a:rPr lang="en-US" altLang="ko-KR" dirty="0">
                <a:solidFill>
                  <a:srgbClr val="FF0000"/>
                </a:solidFill>
              </a:rPr>
              <a:t>” or “</a:t>
            </a:r>
            <a:r>
              <a:rPr lang="en-US" altLang="ko-KR" dirty="0" err="1">
                <a:solidFill>
                  <a:srgbClr val="FF0000"/>
                </a:solidFill>
              </a:rPr>
              <a:t>ifdown</a:t>
            </a:r>
            <a:r>
              <a:rPr lang="en-US" altLang="ko-KR" dirty="0">
                <a:solidFill>
                  <a:srgbClr val="FF0000"/>
                </a:solidFill>
              </a:rPr>
              <a:t>” command </a:t>
            </a:r>
          </a:p>
          <a:p>
            <a:r>
              <a:rPr lang="en-US" altLang="ko-KR" dirty="0">
                <a:solidFill>
                  <a:srgbClr val="FF0000"/>
                </a:solidFill>
              </a:rPr>
              <a:t>until the bridge operation is completed.</a:t>
            </a:r>
            <a:endParaRPr lang="ko-KR" altLang="en-US" dirty="0">
              <a:solidFill>
                <a:srgbClr val="FF0000"/>
              </a:solidFill>
            </a:endParaRPr>
          </a:p>
        </p:txBody>
      </p:sp>
    </p:spTree>
    <p:extLst>
      <p:ext uri="{BB962C8B-B14F-4D97-AF65-F5344CB8AC3E}">
        <p14:creationId xmlns:p14="http://schemas.microsoft.com/office/powerpoint/2010/main" val="22042781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16476" y="1823388"/>
            <a:ext cx="9111048" cy="3139321"/>
          </a:xfrm>
          <a:prstGeom prst="rect">
            <a:avLst/>
          </a:prstGeom>
          <a:ln w="31750">
            <a:solidFill>
              <a:srgbClr val="C00000"/>
            </a:solidFill>
          </a:ln>
        </p:spPr>
        <p:txBody>
          <a:bodyPr wrap="square">
            <a:spAutoFit/>
          </a:bodyPr>
          <a:lstStyle/>
          <a:p>
            <a:pPr algn="ctr"/>
            <a:endParaRPr lang="en-US" altLang="ko-KR" dirty="0">
              <a:latin typeface="Times New Roman" panose="02020603050405020304" pitchFamily="18" charset="0"/>
              <a:cs typeface="Times New Roman" panose="02020603050405020304" pitchFamily="18" charset="0"/>
            </a:endParaRPr>
          </a:p>
          <a:p>
            <a:pPr algn="ctr"/>
            <a:r>
              <a:rPr lang="en-US" altLang="ko-KR" dirty="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sudo ovs-vsctl add-br br0</a:t>
            </a:r>
          </a:p>
          <a:p>
            <a:pPr algn="ctr"/>
            <a:endParaRPr lang="en-US" altLang="ko-KR" dirty="0">
              <a:latin typeface="Times New Roman" panose="02020603050405020304" pitchFamily="18" charset="0"/>
              <a:cs typeface="Times New Roman" panose="02020603050405020304" pitchFamily="18" charset="0"/>
            </a:endParaRPr>
          </a:p>
          <a:p>
            <a:pPr algn="ctr"/>
            <a:endParaRPr lang="ko-KR" altLang="en-US"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p:txBody>
      </p:sp>
      <p:sp>
        <p:nvSpPr>
          <p:cNvPr id="5" name="제목 1"/>
          <p:cNvSpPr>
            <a:spLocks noGrp="1"/>
          </p:cNvSpPr>
          <p:nvPr>
            <p:ph type="title"/>
          </p:nvPr>
        </p:nvSpPr>
        <p:spPr>
          <a:xfrm>
            <a:off x="0" y="0"/>
            <a:ext cx="7886700" cy="1325563"/>
          </a:xfrm>
        </p:spPr>
        <p:txBody>
          <a:bodyPr>
            <a:normAutofit/>
          </a:bodyPr>
          <a:lstStyle/>
          <a:p>
            <a:r>
              <a:rPr lang="en-US" altLang="ko-KR" sz="4000" dirty="0">
                <a:solidFill>
                  <a:srgbClr val="FF0000"/>
                </a:solidFill>
              </a:rPr>
              <a:t>Open </a:t>
            </a:r>
            <a:r>
              <a:rPr lang="en-US" altLang="ko-KR" sz="4000" dirty="0" err="1">
                <a:solidFill>
                  <a:srgbClr val="FF0000"/>
                </a:solidFill>
              </a:rPr>
              <a:t>Vswitch</a:t>
            </a:r>
            <a:br>
              <a:rPr lang="en-US" altLang="ko-KR" sz="4000" dirty="0">
                <a:solidFill>
                  <a:srgbClr val="FF0000"/>
                </a:solidFill>
              </a:rPr>
            </a:br>
            <a:r>
              <a:rPr lang="en-US" altLang="ko-KR" sz="3200" dirty="0">
                <a:solidFill>
                  <a:srgbClr val="FF0000"/>
                </a:solidFill>
              </a:rPr>
              <a:t>- Configure bridged networking</a:t>
            </a:r>
            <a:endParaRPr lang="ko-KR" altLang="en-US" sz="4000" dirty="0">
              <a:solidFill>
                <a:srgbClr val="FF0000"/>
              </a:solidFill>
            </a:endParaRPr>
          </a:p>
        </p:txBody>
      </p:sp>
      <p:pic>
        <p:nvPicPr>
          <p:cNvPr id="2" name="그림 1"/>
          <p:cNvPicPr>
            <a:picLocks noChangeAspect="1"/>
          </p:cNvPicPr>
          <p:nvPr/>
        </p:nvPicPr>
        <p:blipFill rotWithShape="1">
          <a:blip r:embed="rId3">
            <a:extLst>
              <a:ext uri="{28A0092B-C50C-407E-A947-70E740481C1C}">
                <a14:useLocalDpi xmlns:a14="http://schemas.microsoft.com/office/drawing/2010/main" val="0"/>
              </a:ext>
            </a:extLst>
          </a:blip>
          <a:srcRect l="619" t="20679" r="1"/>
          <a:stretch/>
        </p:blipFill>
        <p:spPr>
          <a:xfrm>
            <a:off x="2154883" y="2758374"/>
            <a:ext cx="4834234" cy="1979612"/>
          </a:xfrm>
          <a:prstGeom prst="rect">
            <a:avLst/>
          </a:prstGeom>
        </p:spPr>
      </p:pic>
      <p:pic>
        <p:nvPicPr>
          <p:cNvPr id="7" name="Picture 2" descr="http://publicdomainvectors.org/photos/Anonymous_Keyboard_1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3" name="슬라이드 번호 개체 틀 2"/>
          <p:cNvSpPr>
            <a:spLocks noGrp="1"/>
          </p:cNvSpPr>
          <p:nvPr>
            <p:ph type="sldNum" sz="quarter" idx="12"/>
          </p:nvPr>
        </p:nvSpPr>
        <p:spPr/>
        <p:txBody>
          <a:bodyPr/>
          <a:lstStyle/>
          <a:p>
            <a:fld id="{2A77177F-D4BC-47C1-ABEC-AF5DF9643428}" type="slidenum">
              <a:rPr lang="ko-KR" altLang="en-US" smtClean="0"/>
              <a:t>21</a:t>
            </a:fld>
            <a:endParaRPr lang="ko-KR" altLang="en-US"/>
          </a:p>
        </p:txBody>
      </p:sp>
    </p:spTree>
    <p:extLst>
      <p:ext uri="{BB962C8B-B14F-4D97-AF65-F5344CB8AC3E}">
        <p14:creationId xmlns:p14="http://schemas.microsoft.com/office/powerpoint/2010/main" val="201500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8239" y="1790436"/>
            <a:ext cx="9119286" cy="4801314"/>
          </a:xfrm>
          <a:prstGeom prst="rect">
            <a:avLst/>
          </a:prstGeom>
          <a:ln w="31750">
            <a:solidFill>
              <a:srgbClr val="C00000"/>
            </a:solidFill>
          </a:ln>
        </p:spPr>
        <p:txBody>
          <a:bodyPr wrap="square">
            <a:spAutoFit/>
          </a:bodyPr>
          <a:lstStyle/>
          <a:p>
            <a:pPr algn="ctr"/>
            <a:endParaRPr lang="en-US" altLang="ko-KR" dirty="0">
              <a:latin typeface="Times New Roman" panose="02020603050405020304" pitchFamily="18" charset="0"/>
              <a:cs typeface="Times New Roman" panose="02020603050405020304" pitchFamily="18" charset="0"/>
            </a:endParaRPr>
          </a:p>
          <a:p>
            <a:pPr algn="ctr"/>
            <a:r>
              <a:rPr lang="en-US" altLang="ko-KR" dirty="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sudo ovs-vsctl add-port br0 </a:t>
            </a:r>
            <a:r>
              <a:rPr lang="en-US" altLang="ko-KR" dirty="0">
                <a:latin typeface="Times New Roman" panose="02020603050405020304" pitchFamily="18" charset="0"/>
                <a:cs typeface="Times New Roman" panose="02020603050405020304" pitchFamily="18" charset="0"/>
              </a:rPr>
              <a:t>eth0</a:t>
            </a: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p:txBody>
      </p:sp>
      <p:sp>
        <p:nvSpPr>
          <p:cNvPr id="5" name="제목 1"/>
          <p:cNvSpPr>
            <a:spLocks noGrp="1"/>
          </p:cNvSpPr>
          <p:nvPr>
            <p:ph type="title"/>
          </p:nvPr>
        </p:nvSpPr>
        <p:spPr>
          <a:xfrm>
            <a:off x="0" y="0"/>
            <a:ext cx="7886700" cy="1325563"/>
          </a:xfrm>
        </p:spPr>
        <p:txBody>
          <a:bodyPr>
            <a:normAutofit/>
          </a:bodyPr>
          <a:lstStyle/>
          <a:p>
            <a:r>
              <a:rPr lang="en-US" altLang="ko-KR" sz="4000" dirty="0">
                <a:solidFill>
                  <a:srgbClr val="FF0000"/>
                </a:solidFill>
              </a:rPr>
              <a:t>Open </a:t>
            </a:r>
            <a:r>
              <a:rPr lang="en-US" altLang="ko-KR" sz="4000" dirty="0" err="1">
                <a:solidFill>
                  <a:srgbClr val="FF0000"/>
                </a:solidFill>
              </a:rPr>
              <a:t>Vswitch</a:t>
            </a:r>
            <a:br>
              <a:rPr lang="en-US" altLang="ko-KR" sz="4000" dirty="0">
                <a:solidFill>
                  <a:srgbClr val="FF0000"/>
                </a:solidFill>
              </a:rPr>
            </a:br>
            <a:r>
              <a:rPr lang="en-US" altLang="ko-KR" sz="3200" dirty="0">
                <a:solidFill>
                  <a:srgbClr val="FF0000"/>
                </a:solidFill>
              </a:rPr>
              <a:t>- Configure bridged networking</a:t>
            </a:r>
            <a:endParaRPr lang="ko-KR" altLang="en-US" sz="4000" dirty="0">
              <a:solidFill>
                <a:srgbClr val="FF0000"/>
              </a:solidFill>
            </a:endParaRPr>
          </a:p>
        </p:txBody>
      </p:sp>
      <p:pic>
        <p:nvPicPr>
          <p:cNvPr id="7"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227402" y="6119554"/>
            <a:ext cx="8689196" cy="369332"/>
          </a:xfrm>
          <a:prstGeom prst="rect">
            <a:avLst/>
          </a:prstGeom>
          <a:noFill/>
        </p:spPr>
        <p:txBody>
          <a:bodyPr wrap="square" rtlCol="0">
            <a:spAutoFit/>
          </a:bodyPr>
          <a:lstStyle/>
          <a:p>
            <a:r>
              <a:rPr lang="en-US" altLang="ko-KR" dirty="0">
                <a:latin typeface="+mj-ea"/>
                <a:ea typeface="+mj-ea"/>
              </a:rPr>
              <a:t>eth0 </a:t>
            </a:r>
            <a:r>
              <a:rPr lang="ko-KR" altLang="en-US" dirty="0">
                <a:latin typeface="+mj-ea"/>
                <a:ea typeface="+mj-ea"/>
              </a:rPr>
              <a:t>인터페이스가 </a:t>
            </a:r>
            <a:r>
              <a:rPr lang="en-US" altLang="ko-KR" dirty="0">
                <a:latin typeface="+mj-ea"/>
                <a:ea typeface="+mj-ea"/>
              </a:rPr>
              <a:t>global </a:t>
            </a:r>
            <a:r>
              <a:rPr lang="ko-KR" altLang="en-US" dirty="0">
                <a:latin typeface="+mj-ea"/>
                <a:ea typeface="+mj-ea"/>
              </a:rPr>
              <a:t>영역에서 </a:t>
            </a:r>
            <a:r>
              <a:rPr lang="en-US" altLang="ko-KR" dirty="0">
                <a:latin typeface="+mj-ea"/>
                <a:ea typeface="+mj-ea"/>
              </a:rPr>
              <a:t>bridge </a:t>
            </a:r>
            <a:r>
              <a:rPr lang="ko-KR" altLang="en-US" dirty="0">
                <a:latin typeface="+mj-ea"/>
                <a:ea typeface="+mj-ea"/>
              </a:rPr>
              <a:t>영역으로 이동하기 때문에 연결이 끊김</a:t>
            </a:r>
          </a:p>
        </p:txBody>
      </p:sp>
      <p:grpSp>
        <p:nvGrpSpPr>
          <p:cNvPr id="3" name="그룹 2"/>
          <p:cNvGrpSpPr/>
          <p:nvPr/>
        </p:nvGrpSpPr>
        <p:grpSpPr>
          <a:xfrm>
            <a:off x="1892782" y="2522931"/>
            <a:ext cx="5358435" cy="3534033"/>
            <a:chOff x="1896512" y="2471351"/>
            <a:chExt cx="5358435" cy="3534033"/>
          </a:xfrm>
        </p:grpSpPr>
        <p:pic>
          <p:nvPicPr>
            <p:cNvPr id="9" name="그림 8"/>
            <p:cNvPicPr>
              <a:picLocks noChangeAspect="1"/>
            </p:cNvPicPr>
            <p:nvPr/>
          </p:nvPicPr>
          <p:blipFill rotWithShape="1">
            <a:blip r:embed="rId4" cstate="print">
              <a:extLst>
                <a:ext uri="{28A0092B-C50C-407E-A947-70E740481C1C}">
                  <a14:useLocalDpi xmlns:a14="http://schemas.microsoft.com/office/drawing/2010/main" val="0"/>
                </a:ext>
              </a:extLst>
            </a:blip>
            <a:srcRect t="10527" b="11373"/>
            <a:stretch/>
          </p:blipFill>
          <p:spPr>
            <a:xfrm>
              <a:off x="1896512" y="2471351"/>
              <a:ext cx="5358435" cy="3534033"/>
            </a:xfrm>
            <a:prstGeom prst="rect">
              <a:avLst/>
            </a:prstGeom>
          </p:spPr>
        </p:pic>
        <p:sp>
          <p:nvSpPr>
            <p:cNvPr id="12" name="직사각형 11"/>
            <p:cNvSpPr/>
            <p:nvPr/>
          </p:nvSpPr>
          <p:spPr>
            <a:xfrm>
              <a:off x="2587877" y="2698783"/>
              <a:ext cx="1651820" cy="1474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2587877" y="3831486"/>
              <a:ext cx="1651820" cy="1474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순서도: 처리 14"/>
            <p:cNvSpPr/>
            <p:nvPr/>
          </p:nvSpPr>
          <p:spPr>
            <a:xfrm>
              <a:off x="3795327" y="2740905"/>
              <a:ext cx="411418" cy="63239"/>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처리 15"/>
            <p:cNvSpPr/>
            <p:nvPr/>
          </p:nvSpPr>
          <p:spPr>
            <a:xfrm>
              <a:off x="3792538" y="3873608"/>
              <a:ext cx="411418" cy="63239"/>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슬라이드 번호 개체 틀 1"/>
          <p:cNvSpPr>
            <a:spLocks noGrp="1"/>
          </p:cNvSpPr>
          <p:nvPr>
            <p:ph type="sldNum" sz="quarter" idx="12"/>
          </p:nvPr>
        </p:nvSpPr>
        <p:spPr/>
        <p:txBody>
          <a:bodyPr/>
          <a:lstStyle/>
          <a:p>
            <a:fld id="{2A77177F-D4BC-47C1-ABEC-AF5DF9643428}" type="slidenum">
              <a:rPr lang="ko-KR" altLang="en-US" smtClean="0"/>
              <a:t>22</a:t>
            </a:fld>
            <a:endParaRPr lang="ko-KR" altLang="en-US"/>
          </a:p>
        </p:txBody>
      </p:sp>
    </p:spTree>
    <p:extLst>
      <p:ext uri="{BB962C8B-B14F-4D97-AF65-F5344CB8AC3E}">
        <p14:creationId xmlns:p14="http://schemas.microsoft.com/office/powerpoint/2010/main" val="22386579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8239" y="1831626"/>
            <a:ext cx="9119285" cy="2031325"/>
          </a:xfrm>
          <a:prstGeom prst="rect">
            <a:avLst/>
          </a:prstGeom>
          <a:ln w="31750">
            <a:solidFill>
              <a:srgbClr val="C00000"/>
            </a:solidFill>
          </a:ln>
        </p:spPr>
        <p:txBody>
          <a:bodyPr wrap="square">
            <a:spAutoFit/>
          </a:bodyPr>
          <a:lstStyle/>
          <a:p>
            <a:endParaRPr lang="en-US" altLang="ko-KR" dirty="0">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a:t>
            </a:r>
            <a:r>
              <a:rPr lang="en-US" altLang="ko-KR" dirty="0" err="1">
                <a:latin typeface="Times New Roman" panose="02020603050405020304" pitchFamily="18" charset="0"/>
                <a:cs typeface="Times New Roman" panose="02020603050405020304" pitchFamily="18" charset="0"/>
              </a:rPr>
              <a:t>sudo</a:t>
            </a:r>
            <a:r>
              <a:rPr lang="en-US" altLang="ko-KR" dirty="0">
                <a:latin typeface="Times New Roman" panose="02020603050405020304" pitchFamily="18" charset="0"/>
                <a:cs typeface="Times New Roman" panose="02020603050405020304" pitchFamily="18" charset="0"/>
              </a:rPr>
              <a:t> </a:t>
            </a:r>
            <a:r>
              <a:rPr lang="en-US" altLang="ko-KR" dirty="0" err="1">
                <a:latin typeface="Times New Roman" panose="02020603050405020304" pitchFamily="18" charset="0"/>
                <a:cs typeface="Times New Roman" panose="02020603050405020304" pitchFamily="18" charset="0"/>
              </a:rPr>
              <a:t>ip</a:t>
            </a:r>
            <a:r>
              <a:rPr lang="en-US" altLang="ko-KR" dirty="0">
                <a:latin typeface="Times New Roman" panose="02020603050405020304" pitchFamily="18" charset="0"/>
                <a:cs typeface="Times New Roman" panose="02020603050405020304" pitchFamily="18" charset="0"/>
              </a:rPr>
              <a:t> route flush table main	</a:t>
            </a:r>
            <a:r>
              <a:rPr lang="en-US" altLang="ko-KR" dirty="0">
                <a:solidFill>
                  <a:schemeClr val="tx2">
                    <a:lumMod val="60000"/>
                    <a:lumOff val="40000"/>
                  </a:schemeClr>
                </a:solidFill>
                <a:latin typeface="Times New Roman" panose="02020603050405020304" pitchFamily="18" charset="0"/>
                <a:cs typeface="Times New Roman" panose="02020603050405020304" pitchFamily="18" charset="0"/>
              </a:rPr>
              <a:t>// Removing routing table of OS</a:t>
            </a:r>
            <a:endParaRPr lang="en-US" altLang="ko-KR" dirty="0">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a:t>
            </a:r>
            <a:r>
              <a:rPr lang="ko-KR" altLang="en-US" dirty="0" err="1">
                <a:latin typeface="Times New Roman" panose="02020603050405020304" pitchFamily="18" charset="0"/>
                <a:cs typeface="Times New Roman" panose="02020603050405020304" pitchFamily="18" charset="0"/>
              </a:rPr>
              <a:t>sudo</a:t>
            </a:r>
            <a:r>
              <a:rPr lang="ko-KR" altLang="en-US" dirty="0">
                <a:latin typeface="Times New Roman" panose="02020603050405020304" pitchFamily="18" charset="0"/>
                <a:cs typeface="Times New Roman" panose="02020603050405020304" pitchFamily="18" charset="0"/>
              </a:rPr>
              <a:t> </a:t>
            </a:r>
            <a:r>
              <a:rPr lang="en-US" altLang="ko-KR" dirty="0" err="1">
                <a:latin typeface="Times New Roman" panose="02020603050405020304" pitchFamily="18" charset="0"/>
                <a:cs typeface="Times New Roman" panose="02020603050405020304" pitchFamily="18" charset="0"/>
              </a:rPr>
              <a:t>ip</a:t>
            </a:r>
            <a:r>
              <a:rPr lang="en-US" altLang="ko-KR" dirty="0">
                <a:latin typeface="Times New Roman" panose="02020603050405020304" pitchFamily="18" charset="0"/>
                <a:cs typeface="Times New Roman" panose="02020603050405020304" pitchFamily="18" charset="0"/>
              </a:rPr>
              <a:t> </a:t>
            </a:r>
            <a:r>
              <a:rPr lang="en-US" altLang="ko-KR" dirty="0" err="1">
                <a:latin typeface="Times New Roman" panose="02020603050405020304" pitchFamily="18" charset="0"/>
                <a:cs typeface="Times New Roman" panose="02020603050405020304" pitchFamily="18" charset="0"/>
              </a:rPr>
              <a:t>addr</a:t>
            </a:r>
            <a:r>
              <a:rPr lang="en-US" altLang="ko-KR" dirty="0">
                <a:latin typeface="Times New Roman" panose="02020603050405020304" pitchFamily="18" charset="0"/>
                <a:cs typeface="Times New Roman" panose="02020603050405020304" pitchFamily="18" charset="0"/>
              </a:rPr>
              <a:t> flush dev eth0		</a:t>
            </a:r>
            <a:r>
              <a:rPr lang="en-US" altLang="ko-KR" dirty="0">
                <a:solidFill>
                  <a:schemeClr val="tx2">
                    <a:lumMod val="60000"/>
                    <a:lumOff val="40000"/>
                  </a:schemeClr>
                </a:solidFill>
                <a:latin typeface="Times New Roman" panose="02020603050405020304" pitchFamily="18" charset="0"/>
                <a:cs typeface="Times New Roman" panose="02020603050405020304" pitchFamily="18" charset="0"/>
              </a:rPr>
              <a:t>// Removing the IP address of eth0</a:t>
            </a:r>
            <a:endParaRPr lang="ko-KR" altLang="en-US" dirty="0">
              <a:solidFill>
                <a:schemeClr val="tx2">
                  <a:lumMod val="60000"/>
                  <a:lumOff val="40000"/>
                </a:schemeClr>
              </a:solidFill>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a:t>
            </a:r>
            <a:r>
              <a:rPr lang="ko-KR" altLang="en-US" dirty="0" err="1">
                <a:latin typeface="Times New Roman" panose="02020603050405020304" pitchFamily="18" charset="0"/>
                <a:cs typeface="Times New Roman" panose="02020603050405020304" pitchFamily="18" charset="0"/>
              </a:rPr>
              <a:t>sudo</a:t>
            </a:r>
            <a:r>
              <a:rPr lang="ko-KR" altLang="en-US" dirty="0">
                <a:latin typeface="Times New Roman" panose="02020603050405020304" pitchFamily="18" charset="0"/>
                <a:cs typeface="Times New Roman" panose="02020603050405020304" pitchFamily="18" charset="0"/>
              </a:rPr>
              <a:t> </a:t>
            </a:r>
            <a:r>
              <a:rPr lang="en-US" altLang="ko-KR" dirty="0" err="1">
                <a:latin typeface="Times New Roman" panose="02020603050405020304" pitchFamily="18" charset="0"/>
                <a:cs typeface="Times New Roman" panose="02020603050405020304" pitchFamily="18" charset="0"/>
              </a:rPr>
              <a:t>ip</a:t>
            </a:r>
            <a:r>
              <a:rPr lang="en-US" altLang="ko-KR" dirty="0">
                <a:latin typeface="Times New Roman" panose="02020603050405020304" pitchFamily="18" charset="0"/>
                <a:cs typeface="Times New Roman" panose="02020603050405020304" pitchFamily="18" charset="0"/>
              </a:rPr>
              <a:t> </a:t>
            </a:r>
            <a:r>
              <a:rPr lang="en-US" altLang="ko-KR" dirty="0" err="1">
                <a:latin typeface="Times New Roman" panose="02020603050405020304" pitchFamily="18" charset="0"/>
                <a:cs typeface="Times New Roman" panose="02020603050405020304" pitchFamily="18" charset="0"/>
              </a:rPr>
              <a:t>addr</a:t>
            </a:r>
            <a:r>
              <a:rPr lang="en-US" altLang="ko-KR" dirty="0">
                <a:latin typeface="Times New Roman" panose="02020603050405020304" pitchFamily="18" charset="0"/>
                <a:cs typeface="Times New Roman" panose="02020603050405020304" pitchFamily="18" charset="0"/>
              </a:rPr>
              <a:t> flush dev br0 		</a:t>
            </a:r>
            <a:r>
              <a:rPr lang="en-US" altLang="ko-KR" dirty="0">
                <a:solidFill>
                  <a:schemeClr val="tx2">
                    <a:lumMod val="60000"/>
                    <a:lumOff val="40000"/>
                  </a:schemeClr>
                </a:solidFill>
                <a:latin typeface="Times New Roman" panose="02020603050405020304" pitchFamily="18" charset="0"/>
                <a:cs typeface="Times New Roman" panose="02020603050405020304" pitchFamily="18" charset="0"/>
              </a:rPr>
              <a:t>// Removing the IP address of br0</a:t>
            </a:r>
            <a:endParaRPr lang="ko-KR" altLang="en-US" dirty="0">
              <a:solidFill>
                <a:schemeClr val="tx2">
                  <a:lumMod val="60000"/>
                  <a:lumOff val="40000"/>
                </a:schemeClr>
              </a:solidFill>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sudo ifup br0</a:t>
            </a:r>
            <a:r>
              <a:rPr lang="en-US" altLang="ko-KR" dirty="0">
                <a:latin typeface="Times New Roman" panose="02020603050405020304" pitchFamily="18" charset="0"/>
                <a:cs typeface="Times New Roman" panose="02020603050405020304" pitchFamily="18" charset="0"/>
              </a:rPr>
              <a:t>			</a:t>
            </a:r>
            <a:r>
              <a:rPr lang="en-US" altLang="ko-KR" dirty="0">
                <a:solidFill>
                  <a:schemeClr val="tx2">
                    <a:lumMod val="60000"/>
                    <a:lumOff val="40000"/>
                  </a:schemeClr>
                </a:solidFill>
                <a:latin typeface="Times New Roman" panose="02020603050405020304" pitchFamily="18" charset="0"/>
                <a:cs typeface="Times New Roman" panose="02020603050405020304" pitchFamily="18" charset="0"/>
              </a:rPr>
              <a:t>// Turning on “br0” interface</a:t>
            </a:r>
            <a:endParaRPr lang="ko-KR" altLang="en-US" dirty="0">
              <a:solidFill>
                <a:schemeClr val="tx2">
                  <a:lumMod val="60000"/>
                  <a:lumOff val="40000"/>
                </a:schemeClr>
              </a:solidFill>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a:t>
            </a:r>
            <a:r>
              <a:rPr lang="ko-KR" altLang="en-US" dirty="0" err="1">
                <a:latin typeface="Times New Roman" panose="02020603050405020304" pitchFamily="18" charset="0"/>
                <a:cs typeface="Times New Roman" panose="02020603050405020304" pitchFamily="18" charset="0"/>
              </a:rPr>
              <a:t>sudo</a:t>
            </a:r>
            <a:r>
              <a:rPr lang="ko-KR" altLang="en-US" dirty="0">
                <a:latin typeface="Times New Roman" panose="02020603050405020304" pitchFamily="18" charset="0"/>
                <a:cs typeface="Times New Roman" panose="02020603050405020304" pitchFamily="18" charset="0"/>
              </a:rPr>
              <a:t> </a:t>
            </a:r>
            <a:r>
              <a:rPr lang="en-US" altLang="ko-KR" dirty="0" err="1">
                <a:latin typeface="Times New Roman" panose="02020603050405020304" pitchFamily="18" charset="0"/>
                <a:cs typeface="Times New Roman" panose="02020603050405020304" pitchFamily="18" charset="0"/>
              </a:rPr>
              <a:t>ip</a:t>
            </a:r>
            <a:r>
              <a:rPr lang="en-US" altLang="ko-KR" dirty="0">
                <a:latin typeface="Times New Roman" panose="02020603050405020304" pitchFamily="18" charset="0"/>
                <a:cs typeface="Times New Roman" panose="02020603050405020304" pitchFamily="18" charset="0"/>
              </a:rPr>
              <a:t> link set</a:t>
            </a:r>
            <a:r>
              <a:rPr lang="ko-KR" altLang="en-US" dirty="0">
                <a:latin typeface="Times New Roman" panose="02020603050405020304" pitchFamily="18" charset="0"/>
                <a:cs typeface="Times New Roman" panose="02020603050405020304" pitchFamily="18" charset="0"/>
              </a:rPr>
              <a:t> </a:t>
            </a:r>
            <a:r>
              <a:rPr lang="en-US" altLang="ko-KR" dirty="0">
                <a:latin typeface="Times New Roman" panose="02020603050405020304" pitchFamily="18" charset="0"/>
                <a:cs typeface="Times New Roman" panose="02020603050405020304" pitchFamily="18" charset="0"/>
              </a:rPr>
              <a:t>eth0</a:t>
            </a:r>
            <a:r>
              <a:rPr lang="ko-KR" altLang="en-US" dirty="0">
                <a:latin typeface="Times New Roman" panose="02020603050405020304" pitchFamily="18" charset="0"/>
                <a:cs typeface="Times New Roman" panose="02020603050405020304" pitchFamily="18" charset="0"/>
              </a:rPr>
              <a:t> </a:t>
            </a:r>
            <a:r>
              <a:rPr lang="en-US" altLang="ko-KR" dirty="0">
                <a:latin typeface="Times New Roman" panose="02020603050405020304" pitchFamily="18" charset="0"/>
                <a:cs typeface="Times New Roman" panose="02020603050405020304" pitchFamily="18" charset="0"/>
              </a:rPr>
              <a:t>up		</a:t>
            </a:r>
            <a:r>
              <a:rPr lang="en-US" altLang="ko-KR" dirty="0">
                <a:solidFill>
                  <a:schemeClr val="tx2">
                    <a:lumMod val="60000"/>
                    <a:lumOff val="40000"/>
                  </a:schemeClr>
                </a:solidFill>
                <a:latin typeface="Times New Roman" panose="02020603050405020304" pitchFamily="18" charset="0"/>
                <a:cs typeface="Times New Roman" panose="02020603050405020304" pitchFamily="18" charset="0"/>
              </a:rPr>
              <a:t>// Turning on “eth0” interface</a:t>
            </a:r>
            <a:endParaRPr lang="en-US" altLang="ko-KR" dirty="0">
              <a:latin typeface="Times New Roman" panose="02020603050405020304" pitchFamily="18" charset="0"/>
              <a:cs typeface="Times New Roman" panose="02020603050405020304" pitchFamily="18" charset="0"/>
            </a:endParaRPr>
          </a:p>
          <a:p>
            <a:endParaRPr lang="ko-KR" altLang="en-US" dirty="0">
              <a:latin typeface="Times New Roman" panose="02020603050405020304" pitchFamily="18" charset="0"/>
              <a:cs typeface="Times New Roman" panose="02020603050405020304" pitchFamily="18" charset="0"/>
            </a:endParaRPr>
          </a:p>
        </p:txBody>
      </p:sp>
      <p:sp>
        <p:nvSpPr>
          <p:cNvPr id="5" name="제목 1"/>
          <p:cNvSpPr>
            <a:spLocks noGrp="1"/>
          </p:cNvSpPr>
          <p:nvPr>
            <p:ph type="title"/>
          </p:nvPr>
        </p:nvSpPr>
        <p:spPr>
          <a:xfrm>
            <a:off x="0" y="0"/>
            <a:ext cx="7886700" cy="1325563"/>
          </a:xfrm>
        </p:spPr>
        <p:txBody>
          <a:bodyPr>
            <a:normAutofit/>
          </a:bodyPr>
          <a:lstStyle/>
          <a:p>
            <a:r>
              <a:rPr lang="en-US" altLang="ko-KR" sz="4000" dirty="0">
                <a:solidFill>
                  <a:srgbClr val="FF0000"/>
                </a:solidFill>
              </a:rPr>
              <a:t>Open </a:t>
            </a:r>
            <a:r>
              <a:rPr lang="en-US" altLang="ko-KR" sz="4000" dirty="0" err="1">
                <a:solidFill>
                  <a:srgbClr val="FF0000"/>
                </a:solidFill>
              </a:rPr>
              <a:t>Vswitch</a:t>
            </a:r>
            <a:br>
              <a:rPr lang="en-US" altLang="ko-KR" sz="4000" dirty="0">
                <a:solidFill>
                  <a:srgbClr val="FF0000"/>
                </a:solidFill>
              </a:rPr>
            </a:br>
            <a:r>
              <a:rPr lang="en-US" altLang="ko-KR" sz="3200" dirty="0">
                <a:solidFill>
                  <a:srgbClr val="FF0000"/>
                </a:solidFill>
              </a:rPr>
              <a:t>- Configure bridged networking</a:t>
            </a:r>
            <a:endParaRPr lang="ko-KR" altLang="en-US" sz="4000" dirty="0">
              <a:solidFill>
                <a:srgbClr val="FF0000"/>
              </a:solidFill>
            </a:endParaRPr>
          </a:p>
        </p:txBody>
      </p:sp>
      <p:pic>
        <p:nvPicPr>
          <p:cNvPr id="7"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2" name="슬라이드 번호 개체 틀 1"/>
          <p:cNvSpPr>
            <a:spLocks noGrp="1"/>
          </p:cNvSpPr>
          <p:nvPr>
            <p:ph type="sldNum" sz="quarter" idx="12"/>
          </p:nvPr>
        </p:nvSpPr>
        <p:spPr/>
        <p:txBody>
          <a:bodyPr/>
          <a:lstStyle/>
          <a:p>
            <a:fld id="{2A77177F-D4BC-47C1-ABEC-AF5DF9643428}" type="slidenum">
              <a:rPr lang="ko-KR" altLang="en-US" smtClean="0"/>
              <a:t>23</a:t>
            </a:fld>
            <a:endParaRPr lang="ko-KR" altLang="en-US"/>
          </a:p>
        </p:txBody>
      </p:sp>
    </p:spTree>
    <p:extLst>
      <p:ext uri="{BB962C8B-B14F-4D97-AF65-F5344CB8AC3E}">
        <p14:creationId xmlns:p14="http://schemas.microsoft.com/office/powerpoint/2010/main" val="11682693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p:cNvSpPr/>
          <p:nvPr/>
        </p:nvSpPr>
        <p:spPr>
          <a:xfrm>
            <a:off x="252320" y="1710610"/>
            <a:ext cx="4133460" cy="3377681"/>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a:solidFill>
                  <a:schemeClr val="tx1"/>
                </a:solidFill>
              </a:rPr>
              <a:t>Your Box</a:t>
            </a:r>
            <a:endParaRPr lang="ko-KR" altLang="en-US" sz="1600" dirty="0">
              <a:solidFill>
                <a:schemeClr val="tx1"/>
              </a:solidFill>
            </a:endParaRPr>
          </a:p>
        </p:txBody>
      </p:sp>
      <p:sp>
        <p:nvSpPr>
          <p:cNvPr id="4" name="직사각형 3"/>
          <p:cNvSpPr/>
          <p:nvPr/>
        </p:nvSpPr>
        <p:spPr>
          <a:xfrm>
            <a:off x="4749284" y="1710611"/>
            <a:ext cx="4133460" cy="3377681"/>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a:solidFill>
                  <a:schemeClr val="tx1"/>
                </a:solidFill>
              </a:rPr>
              <a:t>Your Box</a:t>
            </a:r>
            <a:endParaRPr lang="ko-KR" altLang="en-US" sz="1600" dirty="0">
              <a:solidFill>
                <a:schemeClr val="tx1"/>
              </a:solidFill>
            </a:endParaRPr>
          </a:p>
        </p:txBody>
      </p:sp>
      <p:sp>
        <p:nvSpPr>
          <p:cNvPr id="9" name="직사각형 8"/>
          <p:cNvSpPr/>
          <p:nvPr/>
        </p:nvSpPr>
        <p:spPr>
          <a:xfrm>
            <a:off x="6181922" y="4537785"/>
            <a:ext cx="1268185" cy="55050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tx1"/>
                </a:solidFill>
              </a:rPr>
              <a:t>eth0</a:t>
            </a:r>
          </a:p>
          <a:p>
            <a:pPr algn="ctr"/>
            <a:r>
              <a:rPr lang="en-US" altLang="ko-KR" sz="1600" dirty="0">
                <a:solidFill>
                  <a:schemeClr val="tx1"/>
                </a:solidFill>
              </a:rPr>
              <a:t>0</a:t>
            </a:r>
          </a:p>
        </p:txBody>
      </p:sp>
      <p:sp>
        <p:nvSpPr>
          <p:cNvPr id="10" name="직사각형 9"/>
          <p:cNvSpPr/>
          <p:nvPr/>
        </p:nvSpPr>
        <p:spPr>
          <a:xfrm>
            <a:off x="5028423" y="3592282"/>
            <a:ext cx="1268185" cy="55050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tx1"/>
                </a:solidFill>
              </a:rPr>
              <a:t>br0</a:t>
            </a:r>
          </a:p>
          <a:p>
            <a:pPr algn="ctr"/>
            <a:r>
              <a:rPr lang="en-US" altLang="ko-KR" sz="1600" dirty="0">
                <a:solidFill>
                  <a:schemeClr val="tx1"/>
                </a:solidFill>
              </a:rPr>
              <a:t>203.237.x.x</a:t>
            </a:r>
            <a:endParaRPr lang="ko-KR" altLang="en-US" sz="1600" dirty="0">
              <a:solidFill>
                <a:schemeClr val="tx1"/>
              </a:solidFill>
            </a:endParaRPr>
          </a:p>
        </p:txBody>
      </p:sp>
      <p:sp>
        <p:nvSpPr>
          <p:cNvPr id="12" name="직사각형 11"/>
          <p:cNvSpPr/>
          <p:nvPr/>
        </p:nvSpPr>
        <p:spPr>
          <a:xfrm>
            <a:off x="5566101" y="4121016"/>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3" name="직사각형 12"/>
          <p:cNvSpPr/>
          <p:nvPr/>
        </p:nvSpPr>
        <p:spPr>
          <a:xfrm>
            <a:off x="6359591" y="4351172"/>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cxnSp>
        <p:nvCxnSpPr>
          <p:cNvPr id="15" name="꺾인 연결선 14"/>
          <p:cNvCxnSpPr>
            <a:stCxn id="12" idx="2"/>
            <a:endCxn id="13" idx="0"/>
          </p:cNvCxnSpPr>
          <p:nvPr/>
        </p:nvCxnSpPr>
        <p:spPr>
          <a:xfrm rot="16200000" flipH="1">
            <a:off x="6033992" y="3932655"/>
            <a:ext cx="43544" cy="793490"/>
          </a:xfrm>
          <a:prstGeom prst="bentConnector3">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오른쪽 화살표 15"/>
          <p:cNvSpPr/>
          <p:nvPr/>
        </p:nvSpPr>
        <p:spPr>
          <a:xfrm>
            <a:off x="3937716" y="2939143"/>
            <a:ext cx="1259633" cy="76510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7" name="제목 1"/>
          <p:cNvSpPr>
            <a:spLocks noGrp="1"/>
          </p:cNvSpPr>
          <p:nvPr>
            <p:ph type="title"/>
          </p:nvPr>
        </p:nvSpPr>
        <p:spPr>
          <a:xfrm>
            <a:off x="0" y="0"/>
            <a:ext cx="7886700" cy="1325563"/>
          </a:xfrm>
        </p:spPr>
        <p:txBody>
          <a:bodyPr>
            <a:normAutofit/>
          </a:bodyPr>
          <a:lstStyle/>
          <a:p>
            <a:r>
              <a:rPr lang="en-US" altLang="ko-KR" sz="4000" dirty="0">
                <a:solidFill>
                  <a:srgbClr val="0070C0"/>
                </a:solidFill>
              </a:rPr>
              <a:t>Open </a:t>
            </a:r>
            <a:r>
              <a:rPr lang="en-US" altLang="ko-KR" sz="4000" dirty="0" err="1">
                <a:solidFill>
                  <a:srgbClr val="0070C0"/>
                </a:solidFill>
              </a:rPr>
              <a:t>Vswitch</a:t>
            </a:r>
            <a:br>
              <a:rPr lang="en-US" altLang="ko-KR" sz="4000" dirty="0">
                <a:solidFill>
                  <a:srgbClr val="0070C0"/>
                </a:solidFill>
              </a:rPr>
            </a:br>
            <a:r>
              <a:rPr lang="en-US" altLang="ko-KR" sz="3200" dirty="0">
                <a:solidFill>
                  <a:srgbClr val="0070C0"/>
                </a:solidFill>
              </a:rPr>
              <a:t>- Situation</a:t>
            </a:r>
            <a:endParaRPr lang="ko-KR" altLang="en-US" sz="4000" dirty="0">
              <a:solidFill>
                <a:srgbClr val="0070C0"/>
              </a:solidFill>
            </a:endParaRPr>
          </a:p>
        </p:txBody>
      </p:sp>
      <p:sp>
        <p:nvSpPr>
          <p:cNvPr id="14" name="직사각형 13"/>
          <p:cNvSpPr/>
          <p:nvPr/>
        </p:nvSpPr>
        <p:spPr>
          <a:xfrm>
            <a:off x="6389440" y="4513975"/>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9" name="직사각형 18"/>
          <p:cNvSpPr/>
          <p:nvPr/>
        </p:nvSpPr>
        <p:spPr>
          <a:xfrm>
            <a:off x="7105758" y="4513975"/>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0" name="직사각형 19"/>
          <p:cNvSpPr/>
          <p:nvPr/>
        </p:nvSpPr>
        <p:spPr>
          <a:xfrm>
            <a:off x="1984589" y="4474188"/>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1" name="직사각형 20"/>
          <p:cNvSpPr/>
          <p:nvPr/>
        </p:nvSpPr>
        <p:spPr>
          <a:xfrm>
            <a:off x="2549263" y="4484430"/>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5" name="직사각형 4"/>
          <p:cNvSpPr/>
          <p:nvPr/>
        </p:nvSpPr>
        <p:spPr>
          <a:xfrm>
            <a:off x="1684957" y="4537785"/>
            <a:ext cx="1268185" cy="55050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tx1"/>
                </a:solidFill>
              </a:rPr>
              <a:t>eth0</a:t>
            </a:r>
          </a:p>
          <a:p>
            <a:pPr algn="ctr"/>
            <a:r>
              <a:rPr lang="en-US" altLang="ko-KR" sz="1600" dirty="0">
                <a:solidFill>
                  <a:schemeClr val="tx1"/>
                </a:solidFill>
              </a:rPr>
              <a:t>203.237.x.x</a:t>
            </a:r>
            <a:endParaRPr lang="ko-KR" altLang="en-US" sz="1600" dirty="0">
              <a:solidFill>
                <a:schemeClr val="tx1"/>
              </a:solidFill>
            </a:endParaRP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24</a:t>
            </a:fld>
            <a:endParaRPr lang="ko-KR" altLang="en-US"/>
          </a:p>
        </p:txBody>
      </p:sp>
    </p:spTree>
    <p:extLst>
      <p:ext uri="{BB962C8B-B14F-4D97-AF65-F5344CB8AC3E}">
        <p14:creationId xmlns:p14="http://schemas.microsoft.com/office/powerpoint/2010/main" val="4034986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2311216" y="1953350"/>
            <a:ext cx="4133460" cy="3377681"/>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a:solidFill>
                  <a:schemeClr val="tx1"/>
                </a:solidFill>
              </a:rPr>
              <a:t>Your Box</a:t>
            </a:r>
            <a:endParaRPr lang="ko-KR" altLang="en-US" sz="1600" dirty="0">
              <a:solidFill>
                <a:schemeClr val="tx1"/>
              </a:solidFill>
            </a:endParaRPr>
          </a:p>
        </p:txBody>
      </p:sp>
      <p:sp>
        <p:nvSpPr>
          <p:cNvPr id="5" name="직사각형 4"/>
          <p:cNvSpPr/>
          <p:nvPr/>
        </p:nvSpPr>
        <p:spPr>
          <a:xfrm>
            <a:off x="3743854" y="4780524"/>
            <a:ext cx="1268185" cy="55050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tx1"/>
                </a:solidFill>
              </a:rPr>
              <a:t>eth0</a:t>
            </a:r>
          </a:p>
        </p:txBody>
      </p:sp>
      <p:sp>
        <p:nvSpPr>
          <p:cNvPr id="6" name="직사각형 5"/>
          <p:cNvSpPr/>
          <p:nvPr/>
        </p:nvSpPr>
        <p:spPr>
          <a:xfrm>
            <a:off x="2590355" y="3835021"/>
            <a:ext cx="1268185" cy="55050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tx1"/>
                </a:solidFill>
              </a:rPr>
              <a:t>br0</a:t>
            </a:r>
          </a:p>
          <a:p>
            <a:pPr algn="ctr"/>
            <a:r>
              <a:rPr lang="en-US" altLang="ko-KR" sz="1600" dirty="0">
                <a:solidFill>
                  <a:schemeClr val="tx1"/>
                </a:solidFill>
              </a:rPr>
              <a:t>203.237.x.x</a:t>
            </a:r>
            <a:endParaRPr lang="ko-KR" altLang="en-US" sz="1600" dirty="0">
              <a:solidFill>
                <a:schemeClr val="tx1"/>
              </a:solidFill>
            </a:endParaRPr>
          </a:p>
        </p:txBody>
      </p:sp>
      <p:sp>
        <p:nvSpPr>
          <p:cNvPr id="7" name="직사각형 6"/>
          <p:cNvSpPr/>
          <p:nvPr/>
        </p:nvSpPr>
        <p:spPr>
          <a:xfrm>
            <a:off x="3128033" y="4363755"/>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8" name="직사각형 7"/>
          <p:cNvSpPr/>
          <p:nvPr/>
        </p:nvSpPr>
        <p:spPr>
          <a:xfrm>
            <a:off x="3960482" y="4656811"/>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cxnSp>
        <p:nvCxnSpPr>
          <p:cNvPr id="9" name="꺾인 연결선 8"/>
          <p:cNvCxnSpPr>
            <a:stCxn id="7" idx="2"/>
            <a:endCxn id="8" idx="0"/>
          </p:cNvCxnSpPr>
          <p:nvPr/>
        </p:nvCxnSpPr>
        <p:spPr>
          <a:xfrm rot="16200000" flipH="1">
            <a:off x="3583953" y="4187364"/>
            <a:ext cx="106444" cy="832449"/>
          </a:xfrm>
          <a:prstGeom prst="bentConnector3">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0" name="직사각형 9"/>
          <p:cNvSpPr/>
          <p:nvPr/>
        </p:nvSpPr>
        <p:spPr>
          <a:xfrm>
            <a:off x="2502300" y="2288474"/>
            <a:ext cx="1437299" cy="601043"/>
          </a:xfrm>
          <a:prstGeom prst="rect">
            <a:avLst/>
          </a:prstGeom>
          <a:solidFill>
            <a:schemeClr val="bg1"/>
          </a:solid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a:solidFill>
                  <a:schemeClr val="tx1"/>
                </a:solidFill>
              </a:rPr>
              <a:t>VM</a:t>
            </a:r>
          </a:p>
          <a:p>
            <a:pPr algn="ctr"/>
            <a:r>
              <a:rPr lang="en-US" altLang="ko-KR" sz="1600" dirty="0">
                <a:solidFill>
                  <a:schemeClr val="tx1"/>
                </a:solidFill>
              </a:rPr>
              <a:t>203.237.x.x</a:t>
            </a:r>
            <a:endParaRPr lang="ko-KR" altLang="en-US" sz="1600" dirty="0">
              <a:solidFill>
                <a:schemeClr val="tx1"/>
              </a:solidFill>
            </a:endParaRPr>
          </a:p>
        </p:txBody>
      </p:sp>
      <p:cxnSp>
        <p:nvCxnSpPr>
          <p:cNvPr id="12" name="직선 연결선 11"/>
          <p:cNvCxnSpPr>
            <a:stCxn id="10" idx="2"/>
            <a:endCxn id="6" idx="0"/>
          </p:cNvCxnSpPr>
          <p:nvPr/>
        </p:nvCxnSpPr>
        <p:spPr>
          <a:xfrm>
            <a:off x="3220950" y="2889517"/>
            <a:ext cx="3498" cy="945504"/>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sp>
        <p:nvSpPr>
          <p:cNvPr id="25" name="직사각형 24"/>
          <p:cNvSpPr/>
          <p:nvPr/>
        </p:nvSpPr>
        <p:spPr>
          <a:xfrm>
            <a:off x="3126477" y="3670181"/>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26" name="직사각형 25"/>
          <p:cNvSpPr/>
          <p:nvPr/>
        </p:nvSpPr>
        <p:spPr>
          <a:xfrm>
            <a:off x="3129590" y="2900988"/>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39" name="제목 1"/>
          <p:cNvSpPr>
            <a:spLocks noGrp="1"/>
          </p:cNvSpPr>
          <p:nvPr>
            <p:ph type="title"/>
          </p:nvPr>
        </p:nvSpPr>
        <p:spPr>
          <a:xfrm>
            <a:off x="0" y="0"/>
            <a:ext cx="7886700" cy="1325563"/>
          </a:xfrm>
        </p:spPr>
        <p:txBody>
          <a:bodyPr>
            <a:normAutofit/>
          </a:bodyPr>
          <a:lstStyle/>
          <a:p>
            <a:r>
              <a:rPr lang="en-US" altLang="ko-KR" sz="4000" dirty="0">
                <a:solidFill>
                  <a:srgbClr val="0070C0"/>
                </a:solidFill>
              </a:rPr>
              <a:t>Open </a:t>
            </a:r>
            <a:r>
              <a:rPr lang="en-US" altLang="ko-KR" sz="4000" dirty="0" err="1">
                <a:solidFill>
                  <a:srgbClr val="0070C0"/>
                </a:solidFill>
              </a:rPr>
              <a:t>Vswitch</a:t>
            </a:r>
            <a:br>
              <a:rPr lang="en-US" altLang="ko-KR" sz="4000" dirty="0">
                <a:solidFill>
                  <a:srgbClr val="0070C0"/>
                </a:solidFill>
              </a:rPr>
            </a:br>
            <a:r>
              <a:rPr lang="en-US" altLang="ko-KR" sz="3200" dirty="0">
                <a:solidFill>
                  <a:srgbClr val="0070C0"/>
                </a:solidFill>
              </a:rPr>
              <a:t>- Goal of this section</a:t>
            </a:r>
            <a:endParaRPr lang="ko-KR" altLang="en-US" sz="4000" dirty="0">
              <a:solidFill>
                <a:srgbClr val="0070C0"/>
              </a:solidFill>
            </a:endParaRPr>
          </a:p>
        </p:txBody>
      </p:sp>
      <p:sp>
        <p:nvSpPr>
          <p:cNvPr id="36" name="직사각형 35"/>
          <p:cNvSpPr/>
          <p:nvPr/>
        </p:nvSpPr>
        <p:spPr>
          <a:xfrm>
            <a:off x="3995352" y="4735876"/>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7" name="직사각형 36"/>
          <p:cNvSpPr/>
          <p:nvPr/>
        </p:nvSpPr>
        <p:spPr>
          <a:xfrm>
            <a:off x="4629219" y="4725866"/>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7" name="TextBox 16"/>
          <p:cNvSpPr txBox="1"/>
          <p:nvPr/>
        </p:nvSpPr>
        <p:spPr>
          <a:xfrm>
            <a:off x="-57665" y="5437308"/>
            <a:ext cx="9144000" cy="461665"/>
          </a:xfrm>
          <a:prstGeom prst="rect">
            <a:avLst/>
          </a:prstGeom>
          <a:noFill/>
        </p:spPr>
        <p:txBody>
          <a:bodyPr wrap="square" rtlCol="0">
            <a:spAutoFit/>
          </a:bodyPr>
          <a:lstStyle/>
          <a:p>
            <a:pPr algn="ctr"/>
            <a:r>
              <a:rPr lang="en-US" altLang="ko-KR" sz="2400" dirty="0"/>
              <a:t>Stop OvS setting, Now need to build </a:t>
            </a:r>
            <a:r>
              <a:rPr lang="en-US" altLang="ko-KR" sz="2400" dirty="0">
                <a:solidFill>
                  <a:srgbClr val="FF0000"/>
                </a:solidFill>
              </a:rPr>
              <a:t>KVM</a:t>
            </a:r>
          </a:p>
        </p:txBody>
      </p:sp>
      <p:sp>
        <p:nvSpPr>
          <p:cNvPr id="2" name="직사각형 1"/>
          <p:cNvSpPr/>
          <p:nvPr/>
        </p:nvSpPr>
        <p:spPr>
          <a:xfrm>
            <a:off x="2401548" y="2168670"/>
            <a:ext cx="1651852" cy="1178743"/>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25</a:t>
            </a:fld>
            <a:endParaRPr lang="ko-KR" altLang="en-US"/>
          </a:p>
        </p:txBody>
      </p:sp>
    </p:spTree>
    <p:extLst>
      <p:ext uri="{BB962C8B-B14F-4D97-AF65-F5344CB8AC3E}">
        <p14:creationId xmlns:p14="http://schemas.microsoft.com/office/powerpoint/2010/main" val="25225464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이등변 삼각형 27"/>
          <p:cNvSpPr/>
          <p:nvPr/>
        </p:nvSpPr>
        <p:spPr>
          <a:xfrm flipV="1">
            <a:off x="5096372" y="3934067"/>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9" name="그림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2577" y="5778602"/>
            <a:ext cx="1554381" cy="653621"/>
          </a:xfrm>
          <a:prstGeom prst="rect">
            <a:avLst/>
          </a:prstGeom>
        </p:spPr>
      </p:pic>
      <p:sp>
        <p:nvSpPr>
          <p:cNvPr id="30" name="이등변 삼각형 29"/>
          <p:cNvSpPr/>
          <p:nvPr/>
        </p:nvSpPr>
        <p:spPr>
          <a:xfrm flipV="1">
            <a:off x="4989841" y="3908265"/>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Picture 4" descr="C:\Users\sunny\Desktop\제목 없음.png"/>
          <p:cNvPicPr>
            <a:picLocks noChangeAspect="1" noChangeArrowheads="1"/>
          </p:cNvPicPr>
          <p:nvPr/>
        </p:nvPicPr>
        <p:blipFill rotWithShape="1">
          <a:blip r:embed="rId4"/>
          <a:srcRect/>
          <a:stretch>
            <a:fillRect/>
          </a:stretch>
        </p:blipFill>
        <p:spPr>
          <a:xfrm>
            <a:off x="5069603" y="1348213"/>
            <a:ext cx="3520330" cy="3381302"/>
          </a:xfrm>
          <a:prstGeom prst="rect">
            <a:avLst/>
          </a:prstGeom>
          <a:noFill/>
        </p:spPr>
      </p:pic>
      <p:sp>
        <p:nvSpPr>
          <p:cNvPr id="10" name="이등변 삼각형 9"/>
          <p:cNvSpPr/>
          <p:nvPr/>
        </p:nvSpPr>
        <p:spPr>
          <a:xfrm flipV="1">
            <a:off x="676032" y="3915052"/>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2238" y="5780579"/>
            <a:ext cx="1554381" cy="653621"/>
          </a:xfrm>
          <a:prstGeom prst="rect">
            <a:avLst/>
          </a:prstGeom>
        </p:spPr>
      </p:pic>
      <p:sp useBgFill="1">
        <p:nvSpPr>
          <p:cNvPr id="8" name="Rounded Rectangle 107"/>
          <p:cNvSpPr>
            <a:spLocks noChangeAspect="1"/>
          </p:cNvSpPr>
          <p:nvPr/>
        </p:nvSpPr>
        <p:spPr>
          <a:xfrm>
            <a:off x="6404289" y="1642368"/>
            <a:ext cx="860259" cy="509379"/>
          </a:xfrm>
          <a:prstGeom prst="roundRect">
            <a:avLst>
              <a:gd name="adj" fmla="val 16667"/>
            </a:avLst>
          </a:prstGeom>
          <a:solidFill>
            <a:srgbClr val="FFFF00"/>
          </a:solidFill>
          <a:ln w="28575"/>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lang="ko-KR" altLang="en-US"/>
            </a:pPr>
            <a:r>
              <a:rPr lang="en-US" altLang="ko-KR" b="1" dirty="0">
                <a:solidFill>
                  <a:schemeClr val="bg2">
                    <a:lumMod val="50000"/>
                  </a:schemeClr>
                </a:solidFill>
              </a:rPr>
              <a:t>VM</a:t>
            </a:r>
          </a:p>
        </p:txBody>
      </p:sp>
      <p:sp>
        <p:nvSpPr>
          <p:cNvPr id="13" name="이등변 삼각형 12"/>
          <p:cNvSpPr/>
          <p:nvPr/>
        </p:nvSpPr>
        <p:spPr>
          <a:xfrm flipV="1">
            <a:off x="649263" y="3915051"/>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Picture 4" descr="C:\Users\sunny\Desktop\제목 없음.png"/>
          <p:cNvPicPr>
            <a:picLocks noChangeAspect="1" noChangeArrowheads="1"/>
          </p:cNvPicPr>
          <p:nvPr/>
        </p:nvPicPr>
        <p:blipFill rotWithShape="1">
          <a:blip r:embed="rId4"/>
          <a:srcRect/>
          <a:stretch>
            <a:fillRect/>
          </a:stretch>
        </p:blipFill>
        <p:spPr>
          <a:xfrm>
            <a:off x="622494" y="1348213"/>
            <a:ext cx="3520330" cy="3381302"/>
          </a:xfrm>
          <a:prstGeom prst="rect">
            <a:avLst/>
          </a:prstGeom>
          <a:noFill/>
        </p:spPr>
      </p:pic>
      <p:sp>
        <p:nvSpPr>
          <p:cNvPr id="31" name="오른쪽 화살표 30"/>
          <p:cNvSpPr/>
          <p:nvPr/>
        </p:nvSpPr>
        <p:spPr>
          <a:xfrm>
            <a:off x="4251532" y="3191465"/>
            <a:ext cx="711030" cy="4750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pic>
        <p:nvPicPr>
          <p:cNvPr id="18" name="Picture 2" descr="https://upload.wikimedia.org/wikipedia/commons/thumb/7/70/Kvmbanner-logo2_1.png/160px-Kvmbanner-logo2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4289" y="2183995"/>
            <a:ext cx="860259" cy="27420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openvswitch.org/assets/vswitch.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8419" y="3059104"/>
            <a:ext cx="1076226" cy="698848"/>
          </a:xfrm>
          <a:prstGeom prst="rect">
            <a:avLst/>
          </a:prstGeom>
          <a:noFill/>
          <a:ln w="38100">
            <a:noFill/>
          </a:ln>
          <a:extLst>
            <a:ext uri="{909E8E84-426E-40DD-AFC4-6F175D3DCCD1}">
              <a14:hiddenFill xmlns:a14="http://schemas.microsoft.com/office/drawing/2010/main">
                <a:solidFill>
                  <a:srgbClr val="FFFFFF"/>
                </a:solidFill>
              </a14:hiddenFill>
            </a:ext>
          </a:extLst>
        </p:spPr>
      </p:pic>
      <p:sp>
        <p:nvSpPr>
          <p:cNvPr id="20"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a:solidFill>
                  <a:srgbClr val="0070C0"/>
                </a:solidFill>
              </a:rPr>
              <a:t>KVM: Goal of this part</a:t>
            </a:r>
            <a:endParaRPr lang="ko-KR" altLang="en-US" sz="4000" dirty="0">
              <a:solidFill>
                <a:srgbClr val="0070C0"/>
              </a:solidFill>
            </a:endParaRPr>
          </a:p>
        </p:txBody>
      </p:sp>
      <p:cxnSp>
        <p:nvCxnSpPr>
          <p:cNvPr id="5" name="꺾인 연결선 4"/>
          <p:cNvCxnSpPr>
            <a:stCxn id="8" idx="3"/>
            <a:endCxn id="1026" idx="0"/>
          </p:cNvCxnSpPr>
          <p:nvPr/>
        </p:nvCxnSpPr>
        <p:spPr>
          <a:xfrm>
            <a:off x="7264548" y="1897058"/>
            <a:ext cx="501984" cy="1162046"/>
          </a:xfrm>
          <a:prstGeom prst="bentConnector2">
            <a:avLst/>
          </a:prstGeom>
          <a:ln w="3175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 name="슬라이드 번호 개체 틀 1"/>
          <p:cNvSpPr>
            <a:spLocks noGrp="1"/>
          </p:cNvSpPr>
          <p:nvPr>
            <p:ph type="sldNum" sz="quarter" idx="12"/>
          </p:nvPr>
        </p:nvSpPr>
        <p:spPr/>
        <p:txBody>
          <a:bodyPr/>
          <a:lstStyle/>
          <a:p>
            <a:fld id="{2A77177F-D4BC-47C1-ABEC-AF5DF9643428}" type="slidenum">
              <a:rPr lang="ko-KR" altLang="en-US" smtClean="0"/>
              <a:t>26</a:t>
            </a:fld>
            <a:endParaRPr lang="ko-KR" altLang="en-US"/>
          </a:p>
        </p:txBody>
      </p:sp>
    </p:spTree>
    <p:extLst>
      <p:ext uri="{BB962C8B-B14F-4D97-AF65-F5344CB8AC3E}">
        <p14:creationId xmlns:p14="http://schemas.microsoft.com/office/powerpoint/2010/main" val="24405539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p:txBody>
          <a:bodyPr>
            <a:normAutofit lnSpcReduction="10000"/>
          </a:bodyPr>
          <a:lstStyle/>
          <a:p>
            <a:r>
              <a:rPr lang="en-US" altLang="ko-KR" dirty="0">
                <a:latin typeface="Times New Roman" panose="02020603050405020304" pitchFamily="18" charset="0"/>
                <a:cs typeface="Times New Roman" panose="02020603050405020304" pitchFamily="18" charset="0"/>
              </a:rPr>
              <a:t>KVM (for Kernel-based Virtual Machine) is a full virtualization solution for Linux on x86 hardware containing virtualization extensions (Intel VT or AMD-V). It consists of a loadable kernel module, </a:t>
            </a:r>
            <a:r>
              <a:rPr lang="en-US" altLang="ko-KR" dirty="0" err="1">
                <a:latin typeface="Times New Roman" panose="02020603050405020304" pitchFamily="18" charset="0"/>
                <a:cs typeface="Times New Roman" panose="02020603050405020304" pitchFamily="18" charset="0"/>
              </a:rPr>
              <a:t>kvm.ko</a:t>
            </a:r>
            <a:r>
              <a:rPr lang="en-US" altLang="ko-KR" dirty="0">
                <a:latin typeface="Times New Roman" panose="02020603050405020304" pitchFamily="18" charset="0"/>
                <a:cs typeface="Times New Roman" panose="02020603050405020304" pitchFamily="18" charset="0"/>
              </a:rPr>
              <a:t>, that provides the core virtualization infrastructure and a processor specific module, </a:t>
            </a:r>
            <a:r>
              <a:rPr lang="en-US" altLang="ko-KR" dirty="0" err="1">
                <a:latin typeface="Times New Roman" panose="02020603050405020304" pitchFamily="18" charset="0"/>
                <a:cs typeface="Times New Roman" panose="02020603050405020304" pitchFamily="18" charset="0"/>
              </a:rPr>
              <a:t>kvm-intel.ko</a:t>
            </a:r>
            <a:r>
              <a:rPr lang="en-US" altLang="ko-KR" dirty="0">
                <a:latin typeface="Times New Roman" panose="02020603050405020304" pitchFamily="18" charset="0"/>
                <a:cs typeface="Times New Roman" panose="02020603050405020304" pitchFamily="18" charset="0"/>
              </a:rPr>
              <a:t> or </a:t>
            </a:r>
            <a:r>
              <a:rPr lang="en-US" altLang="ko-KR" dirty="0" err="1">
                <a:latin typeface="Times New Roman" panose="02020603050405020304" pitchFamily="18" charset="0"/>
                <a:cs typeface="Times New Roman" panose="02020603050405020304" pitchFamily="18" charset="0"/>
              </a:rPr>
              <a:t>kvm-amd.ko</a:t>
            </a:r>
            <a:r>
              <a:rPr lang="en-US" altLang="ko-KR" dirty="0">
                <a:latin typeface="Times New Roman" panose="02020603050405020304" pitchFamily="18" charset="0"/>
                <a:cs typeface="Times New Roman" panose="02020603050405020304" pitchFamily="18" charset="0"/>
              </a:rPr>
              <a:t>.</a:t>
            </a:r>
          </a:p>
          <a:p>
            <a:r>
              <a:rPr lang="en-US" altLang="ko-KR" dirty="0">
                <a:latin typeface="Times New Roman" panose="02020603050405020304" pitchFamily="18" charset="0"/>
                <a:cs typeface="Times New Roman" panose="02020603050405020304" pitchFamily="18" charset="0"/>
              </a:rPr>
              <a:t>Using KVM, one can run multiple virtual machines running unmodified Linux or Windows images. Each virtual machine has private virtualized hardware: a network card, disk, graphics adapter, etc.</a:t>
            </a:r>
          </a:p>
          <a:p>
            <a:r>
              <a:rPr lang="en-US" altLang="ko-KR" dirty="0">
                <a:latin typeface="Times New Roman" panose="02020603050405020304" pitchFamily="18" charset="0"/>
                <a:cs typeface="Times New Roman" panose="02020603050405020304" pitchFamily="18" charset="0"/>
              </a:rPr>
              <a:t>KVM is open source software. The kernel component of KVM is included in mainline Linux, as of 2.6.20. The </a:t>
            </a:r>
            <a:r>
              <a:rPr lang="en-US" altLang="ko-KR" dirty="0" err="1">
                <a:latin typeface="Times New Roman" panose="02020603050405020304" pitchFamily="18" charset="0"/>
                <a:cs typeface="Times New Roman" panose="02020603050405020304" pitchFamily="18" charset="0"/>
              </a:rPr>
              <a:t>userspace</a:t>
            </a:r>
            <a:r>
              <a:rPr lang="en-US" altLang="ko-KR" dirty="0">
                <a:latin typeface="Times New Roman" panose="02020603050405020304" pitchFamily="18" charset="0"/>
                <a:cs typeface="Times New Roman" panose="02020603050405020304" pitchFamily="18" charset="0"/>
              </a:rPr>
              <a:t> component of KVM is included in mainline QEMU, as of 1.3.</a:t>
            </a:r>
          </a:p>
          <a:p>
            <a:endParaRPr lang="ko-KR" altLang="en-US" dirty="0"/>
          </a:p>
        </p:txBody>
      </p:sp>
      <p:sp>
        <p:nvSpPr>
          <p:cNvPr id="8"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a:solidFill>
                  <a:srgbClr val="0070C0"/>
                </a:solidFill>
              </a:rPr>
              <a:t>What is KVM?</a:t>
            </a:r>
            <a:endParaRPr lang="ko-KR" altLang="en-US" sz="4000" dirty="0">
              <a:solidFill>
                <a:srgbClr val="0070C0"/>
              </a:solidFill>
            </a:endParaRPr>
          </a:p>
        </p:txBody>
      </p:sp>
      <p:pic>
        <p:nvPicPr>
          <p:cNvPr id="9" name="그림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23264" y="907750"/>
            <a:ext cx="3525408" cy="1117114"/>
          </a:xfrm>
          <a:prstGeom prst="rect">
            <a:avLst/>
          </a:prstGeom>
        </p:spPr>
      </p:pic>
      <p:sp>
        <p:nvSpPr>
          <p:cNvPr id="2" name="슬라이드 번호 개체 틀 1"/>
          <p:cNvSpPr>
            <a:spLocks noGrp="1"/>
          </p:cNvSpPr>
          <p:nvPr>
            <p:ph type="sldNum" sz="quarter" idx="12"/>
          </p:nvPr>
        </p:nvSpPr>
        <p:spPr/>
        <p:txBody>
          <a:bodyPr/>
          <a:lstStyle/>
          <a:p>
            <a:fld id="{2A77177F-D4BC-47C1-ABEC-AF5DF9643428}" type="slidenum">
              <a:rPr lang="ko-KR" altLang="en-US" smtClean="0"/>
              <a:t>27</a:t>
            </a:fld>
            <a:endParaRPr lang="ko-KR" altLang="en-US"/>
          </a:p>
        </p:txBody>
      </p:sp>
    </p:spTree>
    <p:extLst>
      <p:ext uri="{BB962C8B-B14F-4D97-AF65-F5344CB8AC3E}">
        <p14:creationId xmlns:p14="http://schemas.microsoft.com/office/powerpoint/2010/main" val="18609952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a:spLocks noGrp="1"/>
          </p:cNvSpPr>
          <p:nvPr>
            <p:ph type="title"/>
          </p:nvPr>
        </p:nvSpPr>
        <p:spPr>
          <a:xfrm>
            <a:off x="0" y="0"/>
            <a:ext cx="9144000" cy="1325563"/>
          </a:xfrm>
        </p:spPr>
        <p:txBody>
          <a:bodyPr>
            <a:normAutofit/>
          </a:bodyPr>
          <a:lstStyle/>
          <a:p>
            <a:r>
              <a:rPr lang="en-US" altLang="ko-KR" sz="4000" dirty="0">
                <a:solidFill>
                  <a:srgbClr val="FF0000"/>
                </a:solidFill>
              </a:rPr>
              <a:t>KVM</a:t>
            </a:r>
            <a:br>
              <a:rPr lang="en-US" altLang="ko-KR" sz="4000" dirty="0">
                <a:solidFill>
                  <a:srgbClr val="FF0000"/>
                </a:solidFill>
              </a:rPr>
            </a:br>
            <a:r>
              <a:rPr lang="en-US" altLang="ko-KR" sz="3200" dirty="0">
                <a:solidFill>
                  <a:srgbClr val="FF0000"/>
                </a:solidFill>
              </a:rPr>
              <a:t>- install dependency to upgrade KVM</a:t>
            </a:r>
            <a:endParaRPr lang="ko-KR" altLang="en-US" sz="4000" dirty="0">
              <a:solidFill>
                <a:srgbClr val="FF0000"/>
              </a:solidFill>
            </a:endParaRPr>
          </a:p>
        </p:txBody>
      </p:sp>
      <p:pic>
        <p:nvPicPr>
          <p:cNvPr id="7"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16475" y="2180952"/>
            <a:ext cx="9111049" cy="1200329"/>
          </a:xfrm>
          <a:prstGeom prst="rect">
            <a:avLst/>
          </a:prstGeom>
          <a:ln w="31750">
            <a:solidFill>
              <a:srgbClr val="C00000"/>
            </a:solidFill>
          </a:ln>
        </p:spPr>
        <p:txBody>
          <a:bodyPr wrap="square">
            <a:spAutoFit/>
          </a:bodyPr>
          <a:lstStyle/>
          <a:p>
            <a:r>
              <a:rPr lang="en-US" altLang="ko-KR" dirty="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sudo apt-get install qemu-kvm libvirt-bin</a:t>
            </a:r>
            <a:r>
              <a:rPr lang="en-US" altLang="ko-KR" dirty="0">
                <a:latin typeface="Times New Roman" panose="02020603050405020304" pitchFamily="18" charset="0"/>
                <a:cs typeface="Times New Roman" panose="02020603050405020304" pitchFamily="18" charset="0"/>
              </a:rPr>
              <a:t>	</a:t>
            </a:r>
            <a:r>
              <a:rPr lang="en-US" altLang="ko-KR" dirty="0">
                <a:solidFill>
                  <a:schemeClr val="tx2">
                    <a:lumMod val="60000"/>
                    <a:lumOff val="40000"/>
                  </a:schemeClr>
                </a:solidFill>
                <a:latin typeface="Times New Roman" panose="02020603050405020304" pitchFamily="18" charset="0"/>
                <a:cs typeface="Times New Roman" panose="02020603050405020304" pitchFamily="18" charset="0"/>
              </a:rPr>
              <a:t>//upgrade KVM								//qemu is open-source emulator </a:t>
            </a:r>
          </a:p>
          <a:p>
            <a:endParaRPr lang="en-US" altLang="ko-KR" dirty="0">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a:t>
            </a:r>
            <a:r>
              <a:rPr lang="en-US" altLang="ko-KR" dirty="0" err="1">
                <a:latin typeface="Times New Roman" panose="02020603050405020304" pitchFamily="18" charset="0"/>
                <a:cs typeface="Times New Roman" panose="02020603050405020304" pitchFamily="18" charset="0"/>
              </a:rPr>
              <a:t>wget</a:t>
            </a:r>
            <a:r>
              <a:rPr lang="en-US" altLang="ko-KR" dirty="0">
                <a:latin typeface="Times New Roman" panose="02020603050405020304" pitchFamily="18" charset="0"/>
                <a:cs typeface="Times New Roman" panose="02020603050405020304" pitchFamily="18" charset="0"/>
              </a:rPr>
              <a:t> http://kr.archive.ubuntu.com/ubuntu-releases/16.04/ubuntu-16.04.4-server-amd64.iso</a:t>
            </a:r>
          </a:p>
        </p:txBody>
      </p:sp>
      <p:sp>
        <p:nvSpPr>
          <p:cNvPr id="10" name="직사각형 9"/>
          <p:cNvSpPr/>
          <p:nvPr/>
        </p:nvSpPr>
        <p:spPr>
          <a:xfrm>
            <a:off x="0" y="1782283"/>
            <a:ext cx="7170553" cy="369332"/>
          </a:xfrm>
          <a:prstGeom prst="rect">
            <a:avLst/>
          </a:prstGeom>
        </p:spPr>
        <p:txBody>
          <a:bodyPr wrap="none">
            <a:spAutoFit/>
          </a:bodyPr>
          <a:lstStyle/>
          <a:p>
            <a:r>
              <a:rPr lang="en-US" altLang="ko-KR" dirty="0">
                <a:cs typeface="Times New Roman" panose="02020603050405020304" pitchFamily="18" charset="0"/>
              </a:rPr>
              <a:t>Install dependency &amp; download Ubuntu 16.04.4 64bit server image.</a:t>
            </a:r>
          </a:p>
        </p:txBody>
      </p:sp>
      <p:sp>
        <p:nvSpPr>
          <p:cNvPr id="11" name="직사각형 10"/>
          <p:cNvSpPr/>
          <p:nvPr/>
        </p:nvSpPr>
        <p:spPr>
          <a:xfrm>
            <a:off x="0" y="3522745"/>
            <a:ext cx="6034024" cy="369332"/>
          </a:xfrm>
          <a:prstGeom prst="rect">
            <a:avLst/>
          </a:prstGeom>
        </p:spPr>
        <p:txBody>
          <a:bodyPr wrap="none">
            <a:spAutoFit/>
          </a:bodyPr>
          <a:lstStyle/>
          <a:p>
            <a:pPr algn="ctr"/>
            <a:r>
              <a:rPr lang="en-US" altLang="ko-KR" dirty="0">
                <a:cs typeface="Times New Roman" panose="02020603050405020304" pitchFamily="18" charset="0"/>
              </a:rPr>
              <a:t>Now we are ready to make VM. So continue the setting. </a:t>
            </a:r>
            <a:endParaRPr lang="ko-KR" altLang="en-US" dirty="0">
              <a:cs typeface="Times New Roman" panose="02020603050405020304" pitchFamily="18" charset="0"/>
            </a:endParaRP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28</a:t>
            </a:fld>
            <a:endParaRPr lang="ko-KR" altLang="en-US"/>
          </a:p>
        </p:txBody>
      </p:sp>
    </p:spTree>
    <p:extLst>
      <p:ext uri="{BB962C8B-B14F-4D97-AF65-F5344CB8AC3E}">
        <p14:creationId xmlns:p14="http://schemas.microsoft.com/office/powerpoint/2010/main" val="24225228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a:spLocks noGrp="1"/>
          </p:cNvSpPr>
          <p:nvPr>
            <p:ph type="title"/>
          </p:nvPr>
        </p:nvSpPr>
        <p:spPr>
          <a:xfrm>
            <a:off x="0" y="0"/>
            <a:ext cx="7886700" cy="1325563"/>
          </a:xfrm>
        </p:spPr>
        <p:txBody>
          <a:bodyPr>
            <a:normAutofit/>
          </a:bodyPr>
          <a:lstStyle/>
          <a:p>
            <a:r>
              <a:rPr lang="en-US" altLang="ko-KR" sz="4000" dirty="0">
                <a:solidFill>
                  <a:srgbClr val="FF0000"/>
                </a:solidFill>
              </a:rPr>
              <a:t>Open </a:t>
            </a:r>
            <a:r>
              <a:rPr lang="en-US" altLang="ko-KR" sz="4000" dirty="0" err="1">
                <a:solidFill>
                  <a:srgbClr val="FF0000"/>
                </a:solidFill>
              </a:rPr>
              <a:t>Vswitch</a:t>
            </a:r>
            <a:br>
              <a:rPr lang="en-US" altLang="ko-KR" sz="4000" dirty="0">
                <a:solidFill>
                  <a:srgbClr val="FF0000"/>
                </a:solidFill>
              </a:rPr>
            </a:br>
            <a:r>
              <a:rPr lang="en-US" altLang="ko-KR" sz="3200" dirty="0">
                <a:solidFill>
                  <a:srgbClr val="FF0000"/>
                </a:solidFill>
              </a:rPr>
              <a:t>- Configure bridged networking</a:t>
            </a:r>
            <a:endParaRPr lang="ko-KR" altLang="en-US" sz="4000" dirty="0">
              <a:solidFill>
                <a:srgbClr val="FF0000"/>
              </a:solidFill>
            </a:endParaRPr>
          </a:p>
        </p:txBody>
      </p:sp>
      <p:pic>
        <p:nvPicPr>
          <p:cNvPr id="15"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14159" y="1454056"/>
            <a:ext cx="5431538" cy="400110"/>
          </a:xfrm>
          <a:prstGeom prst="rect">
            <a:avLst/>
          </a:prstGeom>
        </p:spPr>
        <p:txBody>
          <a:bodyPr wrap="square">
            <a:spAutoFit/>
          </a:bodyPr>
          <a:lstStyle/>
          <a:p>
            <a:r>
              <a:rPr lang="en-US" altLang="ko-KR" sz="2000" dirty="0">
                <a:latin typeface="Times New Roman" panose="02020603050405020304" pitchFamily="18" charset="0"/>
                <a:cs typeface="Times New Roman" panose="02020603050405020304" pitchFamily="18" charset="0"/>
              </a:rPr>
              <a:t>Let’s make a tap interface and attach it to your VM.</a:t>
            </a:r>
          </a:p>
        </p:txBody>
      </p:sp>
      <p:sp>
        <p:nvSpPr>
          <p:cNvPr id="16" name="직사각형 15"/>
          <p:cNvSpPr/>
          <p:nvPr/>
        </p:nvSpPr>
        <p:spPr>
          <a:xfrm>
            <a:off x="8238" y="1823388"/>
            <a:ext cx="9119286" cy="3139321"/>
          </a:xfrm>
          <a:prstGeom prst="rect">
            <a:avLst/>
          </a:prstGeom>
          <a:ln w="31750">
            <a:solidFill>
              <a:srgbClr val="C00000"/>
            </a:solidFill>
          </a:ln>
        </p:spPr>
        <p:txBody>
          <a:bodyPr wrap="square">
            <a:spAutoFit/>
          </a:bodyPr>
          <a:lstStyle/>
          <a:p>
            <a:r>
              <a:rPr lang="en-US" altLang="ko-KR" dirty="0">
                <a:latin typeface="Times New Roman" panose="02020603050405020304" pitchFamily="18" charset="0"/>
                <a:cs typeface="Times New Roman" panose="02020603050405020304" pitchFamily="18" charset="0"/>
              </a:rPr>
              <a:t>$sudo vi /</a:t>
            </a:r>
            <a:r>
              <a:rPr lang="en-US" altLang="ko-KR" dirty="0" err="1">
                <a:latin typeface="Times New Roman" panose="02020603050405020304" pitchFamily="18" charset="0"/>
                <a:cs typeface="Times New Roman" panose="02020603050405020304" pitchFamily="18" charset="0"/>
              </a:rPr>
              <a:t>etc</a:t>
            </a:r>
            <a:r>
              <a:rPr lang="en-US" altLang="ko-KR" dirty="0">
                <a:latin typeface="Times New Roman" panose="02020603050405020304" pitchFamily="18" charset="0"/>
                <a:cs typeface="Times New Roman" panose="02020603050405020304" pitchFamily="18" charset="0"/>
              </a:rPr>
              <a:t>/network/interfaces</a:t>
            </a:r>
          </a:p>
          <a:p>
            <a:endParaRPr lang="en-US" altLang="ko-KR" dirty="0">
              <a:latin typeface="Times New Roman" panose="02020603050405020304" pitchFamily="18" charset="0"/>
              <a:cs typeface="Times New Roman" panose="02020603050405020304" pitchFamily="18" charset="0"/>
            </a:endParaRPr>
          </a:p>
          <a:p>
            <a:r>
              <a:rPr lang="en-US" altLang="ko-KR" dirty="0">
                <a:latin typeface="+mj-ea"/>
                <a:ea typeface="+mj-ea"/>
                <a:cs typeface="Times New Roman" panose="02020603050405020304" pitchFamily="18" charset="0"/>
              </a:rPr>
              <a:t>----------------- /</a:t>
            </a:r>
            <a:r>
              <a:rPr lang="en-US" altLang="ko-KR" dirty="0" err="1">
                <a:latin typeface="+mj-ea"/>
                <a:ea typeface="+mj-ea"/>
                <a:cs typeface="Times New Roman" panose="02020603050405020304" pitchFamily="18" charset="0"/>
              </a:rPr>
              <a:t>etc</a:t>
            </a:r>
            <a:r>
              <a:rPr lang="en-US" altLang="ko-KR" dirty="0">
                <a:latin typeface="+mj-ea"/>
                <a:ea typeface="+mj-ea"/>
                <a:cs typeface="Times New Roman" panose="02020603050405020304" pitchFamily="18" charset="0"/>
              </a:rPr>
              <a:t>/network/interfaces </a:t>
            </a:r>
            <a:r>
              <a:rPr lang="en-US" altLang="ko-KR" dirty="0">
                <a:latin typeface="+mj-ea"/>
                <a:cs typeface="Times New Roman" panose="02020603050405020304" pitchFamily="18" charset="0"/>
              </a:rPr>
              <a:t>----------------- </a:t>
            </a:r>
          </a:p>
          <a:p>
            <a:r>
              <a:rPr lang="en-US" altLang="ko-KR" dirty="0">
                <a:latin typeface="Times New Roman" panose="02020603050405020304" pitchFamily="18" charset="0"/>
                <a:cs typeface="Times New Roman" panose="02020603050405020304" pitchFamily="18" charset="0"/>
              </a:rPr>
              <a:t>…</a:t>
            </a:r>
          </a:p>
          <a:p>
            <a:r>
              <a:rPr lang="en-US" altLang="ko-KR" dirty="0">
                <a:solidFill>
                  <a:srgbClr val="FF0000"/>
                </a:solidFill>
                <a:latin typeface="Times New Roman" panose="02020603050405020304" pitchFamily="18" charset="0"/>
                <a:cs typeface="Times New Roman" panose="02020603050405020304" pitchFamily="18" charset="0"/>
              </a:rPr>
              <a:t>(Append the lines below to the config file)</a:t>
            </a:r>
          </a:p>
          <a:p>
            <a:endParaRPr lang="en-US" altLang="ko-KR" dirty="0">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auto </a:t>
            </a:r>
            <a:r>
              <a:rPr lang="en-US" altLang="ko-KR" dirty="0">
                <a:solidFill>
                  <a:srgbClr val="FF0000"/>
                </a:solidFill>
                <a:latin typeface="Times New Roman" panose="02020603050405020304" pitchFamily="18" charset="0"/>
                <a:cs typeface="Times New Roman" panose="02020603050405020304" pitchFamily="18" charset="0"/>
              </a:rPr>
              <a:t>tap0</a:t>
            </a:r>
          </a:p>
          <a:p>
            <a:r>
              <a:rPr lang="en-US" altLang="ko-KR" dirty="0" err="1">
                <a:latin typeface="Times New Roman" panose="02020603050405020304" pitchFamily="18" charset="0"/>
                <a:cs typeface="Times New Roman" panose="02020603050405020304" pitchFamily="18" charset="0"/>
              </a:rPr>
              <a:t>iface</a:t>
            </a:r>
            <a:r>
              <a:rPr lang="en-US" altLang="ko-KR" dirty="0">
                <a:latin typeface="Times New Roman" panose="02020603050405020304" pitchFamily="18" charset="0"/>
                <a:cs typeface="Times New Roman" panose="02020603050405020304" pitchFamily="18" charset="0"/>
              </a:rPr>
              <a:t> </a:t>
            </a:r>
            <a:r>
              <a:rPr lang="en-US" altLang="ko-KR" dirty="0">
                <a:solidFill>
                  <a:srgbClr val="FF0000"/>
                </a:solidFill>
                <a:latin typeface="Times New Roman" panose="02020603050405020304" pitchFamily="18" charset="0"/>
                <a:cs typeface="Times New Roman" panose="02020603050405020304" pitchFamily="18" charset="0"/>
              </a:rPr>
              <a:t>tap0</a:t>
            </a:r>
            <a:r>
              <a:rPr lang="en-US" altLang="ko-KR" dirty="0">
                <a:latin typeface="Times New Roman" panose="02020603050405020304" pitchFamily="18" charset="0"/>
                <a:cs typeface="Times New Roman" panose="02020603050405020304" pitchFamily="18" charset="0"/>
              </a:rPr>
              <a:t> </a:t>
            </a:r>
            <a:r>
              <a:rPr lang="en-US" altLang="ko-KR" dirty="0" err="1">
                <a:latin typeface="Times New Roman" panose="02020603050405020304" pitchFamily="18" charset="0"/>
                <a:cs typeface="Times New Roman" panose="02020603050405020304" pitchFamily="18" charset="0"/>
              </a:rPr>
              <a:t>inet</a:t>
            </a:r>
            <a:r>
              <a:rPr lang="en-US" altLang="ko-KR" dirty="0">
                <a:latin typeface="Times New Roman" panose="02020603050405020304" pitchFamily="18" charset="0"/>
                <a:cs typeface="Times New Roman" panose="02020603050405020304" pitchFamily="18" charset="0"/>
              </a:rPr>
              <a:t> manual</a:t>
            </a:r>
          </a:p>
          <a:p>
            <a:r>
              <a:rPr lang="en-US" altLang="ko-KR" dirty="0">
                <a:latin typeface="Times New Roman" panose="02020603050405020304" pitchFamily="18" charset="0"/>
                <a:cs typeface="Times New Roman" panose="02020603050405020304" pitchFamily="18" charset="0"/>
              </a:rPr>
              <a:t>	pre-up </a:t>
            </a:r>
            <a:r>
              <a:rPr lang="en-US" altLang="ko-KR" dirty="0" err="1">
                <a:latin typeface="Times New Roman" panose="02020603050405020304" pitchFamily="18" charset="0"/>
                <a:cs typeface="Times New Roman" panose="02020603050405020304" pitchFamily="18" charset="0"/>
              </a:rPr>
              <a:t>ip</a:t>
            </a:r>
            <a:r>
              <a:rPr lang="en-US" altLang="ko-KR" dirty="0">
                <a:latin typeface="Times New Roman" panose="02020603050405020304" pitchFamily="18" charset="0"/>
                <a:cs typeface="Times New Roman" panose="02020603050405020304" pitchFamily="18" charset="0"/>
              </a:rPr>
              <a:t> </a:t>
            </a:r>
            <a:r>
              <a:rPr lang="en-US" altLang="ko-KR" dirty="0" err="1">
                <a:latin typeface="Times New Roman" panose="02020603050405020304" pitchFamily="18" charset="0"/>
                <a:cs typeface="Times New Roman" panose="02020603050405020304" pitchFamily="18" charset="0"/>
              </a:rPr>
              <a:t>tuntap</a:t>
            </a:r>
            <a:r>
              <a:rPr lang="en-US" altLang="ko-KR" dirty="0">
                <a:latin typeface="Times New Roman" panose="02020603050405020304" pitchFamily="18" charset="0"/>
                <a:cs typeface="Times New Roman" panose="02020603050405020304" pitchFamily="18" charset="0"/>
              </a:rPr>
              <a:t> add </a:t>
            </a:r>
            <a:r>
              <a:rPr lang="en-US" altLang="ko-KR" dirty="0">
                <a:solidFill>
                  <a:srgbClr val="FF0000"/>
                </a:solidFill>
                <a:latin typeface="Times New Roman" panose="02020603050405020304" pitchFamily="18" charset="0"/>
                <a:cs typeface="Times New Roman" panose="02020603050405020304" pitchFamily="18" charset="0"/>
              </a:rPr>
              <a:t>tap0</a:t>
            </a:r>
            <a:r>
              <a:rPr lang="en-US" altLang="ko-KR" dirty="0">
                <a:latin typeface="Times New Roman" panose="02020603050405020304" pitchFamily="18" charset="0"/>
                <a:cs typeface="Times New Roman" panose="02020603050405020304" pitchFamily="18" charset="0"/>
              </a:rPr>
              <a:t> mode tap</a:t>
            </a:r>
          </a:p>
          <a:p>
            <a:r>
              <a:rPr lang="en-US" altLang="ko-KR" dirty="0">
                <a:latin typeface="Times New Roman" panose="02020603050405020304" pitchFamily="18" charset="0"/>
                <a:cs typeface="Times New Roman" panose="02020603050405020304" pitchFamily="18" charset="0"/>
              </a:rPr>
              <a:t>	up </a:t>
            </a:r>
            <a:r>
              <a:rPr lang="en-US" altLang="ko-KR" dirty="0" err="1">
                <a:latin typeface="Times New Roman" panose="02020603050405020304" pitchFamily="18" charset="0"/>
                <a:cs typeface="Times New Roman" panose="02020603050405020304" pitchFamily="18" charset="0"/>
              </a:rPr>
              <a:t>ip</a:t>
            </a:r>
            <a:r>
              <a:rPr lang="en-US" altLang="ko-KR" dirty="0">
                <a:latin typeface="Times New Roman" panose="02020603050405020304" pitchFamily="18" charset="0"/>
                <a:cs typeface="Times New Roman" panose="02020603050405020304" pitchFamily="18" charset="0"/>
              </a:rPr>
              <a:t> link set dev </a:t>
            </a:r>
            <a:r>
              <a:rPr lang="en-US" altLang="ko-KR" dirty="0">
                <a:solidFill>
                  <a:srgbClr val="FF0000"/>
                </a:solidFill>
                <a:latin typeface="Times New Roman" panose="02020603050405020304" pitchFamily="18" charset="0"/>
                <a:cs typeface="Times New Roman" panose="02020603050405020304" pitchFamily="18" charset="0"/>
              </a:rPr>
              <a:t>tap0</a:t>
            </a:r>
            <a:r>
              <a:rPr lang="en-US" altLang="ko-KR" dirty="0">
                <a:latin typeface="Times New Roman" panose="02020603050405020304" pitchFamily="18" charset="0"/>
                <a:cs typeface="Times New Roman" panose="02020603050405020304" pitchFamily="18" charset="0"/>
              </a:rPr>
              <a:t> up</a:t>
            </a:r>
          </a:p>
          <a:p>
            <a:r>
              <a:rPr lang="en-US" altLang="ko-KR" dirty="0">
                <a:latin typeface="Times New Roman" panose="02020603050405020304" pitchFamily="18" charset="0"/>
                <a:cs typeface="Times New Roman" panose="02020603050405020304" pitchFamily="18" charset="0"/>
              </a:rPr>
              <a:t>	post-down </a:t>
            </a:r>
            <a:r>
              <a:rPr lang="en-US" altLang="ko-KR" dirty="0" err="1">
                <a:latin typeface="Times New Roman" panose="02020603050405020304" pitchFamily="18" charset="0"/>
                <a:cs typeface="Times New Roman" panose="02020603050405020304" pitchFamily="18" charset="0"/>
              </a:rPr>
              <a:t>ip</a:t>
            </a:r>
            <a:r>
              <a:rPr lang="en-US" altLang="ko-KR" dirty="0">
                <a:latin typeface="Times New Roman" panose="02020603050405020304" pitchFamily="18" charset="0"/>
                <a:cs typeface="Times New Roman" panose="02020603050405020304" pitchFamily="18" charset="0"/>
              </a:rPr>
              <a:t> link del dev </a:t>
            </a:r>
            <a:r>
              <a:rPr lang="en-US" altLang="ko-KR" dirty="0">
                <a:solidFill>
                  <a:srgbClr val="FF0000"/>
                </a:solidFill>
                <a:latin typeface="Times New Roman" panose="02020603050405020304" pitchFamily="18" charset="0"/>
                <a:cs typeface="Times New Roman" panose="02020603050405020304" pitchFamily="18" charset="0"/>
              </a:rPr>
              <a:t>tap0</a:t>
            </a: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29</a:t>
            </a:fld>
            <a:endParaRPr lang="ko-KR" altLang="en-US"/>
          </a:p>
        </p:txBody>
      </p:sp>
    </p:spTree>
    <p:extLst>
      <p:ext uri="{BB962C8B-B14F-4D97-AF65-F5344CB8AC3E}">
        <p14:creationId xmlns:p14="http://schemas.microsoft.com/office/powerpoint/2010/main" val="753450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그림 12"/>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21044" b="82545" l="0" r="95938">
                        <a14:foregroundMark x1="42188" y1="52365" x2="42188" y2="52365"/>
                        <a14:foregroundMark x1="47656" y1="53834" x2="47656" y2="53834"/>
                        <a14:foregroundMark x1="61250" y1="55465" x2="39219" y2="47471"/>
                        <a14:foregroundMark x1="74063" y1="53834" x2="16250" y2="51223"/>
                        <a14:foregroundMark x1="32344" y1="57259" x2="39688" y2="50408"/>
                        <a14:foregroundMark x1="47656" y1="57259" x2="39688" y2="49266"/>
                        <a14:foregroundMark x1="43594" y1="53507" x2="33438" y2="56607"/>
                      </a14:backgroundRemoval>
                    </a14:imgEffect>
                  </a14:imgLayer>
                </a14:imgProps>
              </a:ext>
              <a:ext uri="{28A0092B-C50C-407E-A947-70E740481C1C}">
                <a14:useLocalDpi xmlns:a14="http://schemas.microsoft.com/office/drawing/2010/main" val="0"/>
              </a:ext>
            </a:extLst>
          </a:blip>
          <a:srcRect l="4823" t="19668" r="1064" b="17928"/>
          <a:stretch/>
        </p:blipFill>
        <p:spPr>
          <a:xfrm>
            <a:off x="262551" y="5415716"/>
            <a:ext cx="2118510" cy="1345484"/>
          </a:xfrm>
          <a:prstGeom prst="rect">
            <a:avLst/>
          </a:prstGeom>
        </p:spPr>
      </p:pic>
      <p:sp>
        <p:nvSpPr>
          <p:cNvPr id="7" name="제목 1"/>
          <p:cNvSpPr txBox="1">
            <a:spLocks/>
          </p:cNvSpPr>
          <p:nvPr/>
        </p:nvSpPr>
        <p:spPr>
          <a:xfrm>
            <a:off x="7461" y="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a:solidFill>
                  <a:srgbClr val="0070C0"/>
                </a:solidFill>
              </a:rPr>
              <a:t>Box Lab: Outline</a:t>
            </a:r>
            <a:endParaRPr lang="ko-KR" altLang="en-US" sz="4000" dirty="0">
              <a:solidFill>
                <a:srgbClr val="0070C0"/>
              </a:solidFill>
            </a:endParaRPr>
          </a:p>
        </p:txBody>
      </p:sp>
      <p:sp>
        <p:nvSpPr>
          <p:cNvPr id="9" name="순서도: 수동 연산 8"/>
          <p:cNvSpPr/>
          <p:nvPr/>
        </p:nvSpPr>
        <p:spPr>
          <a:xfrm>
            <a:off x="2625640" y="4585128"/>
            <a:ext cx="3870014" cy="2208721"/>
          </a:xfrm>
          <a:prstGeom prst="flowChartManualOperation">
            <a:avLst/>
          </a:prstGeom>
          <a:solidFill>
            <a:srgbClr val="FF00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순서도: 수동 연산 9"/>
          <p:cNvSpPr/>
          <p:nvPr/>
        </p:nvSpPr>
        <p:spPr>
          <a:xfrm>
            <a:off x="1427155" y="2526460"/>
            <a:ext cx="6263352" cy="2058667"/>
          </a:xfrm>
          <a:prstGeom prst="flowChartManualOperation">
            <a:avLst/>
          </a:prstGeom>
          <a:solidFill>
            <a:schemeClr val="accent1">
              <a:lumMod val="20000"/>
              <a:lumOff val="80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1" name="그림 10"/>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3502855" y="5383067"/>
            <a:ext cx="2145834" cy="1410782"/>
          </a:xfrm>
          <a:prstGeom prst="rect">
            <a:avLst/>
          </a:prstGeom>
        </p:spPr>
      </p:pic>
      <p:sp>
        <p:nvSpPr>
          <p:cNvPr id="12" name="모서리가 둥근 직사각형 11"/>
          <p:cNvSpPr/>
          <p:nvPr/>
        </p:nvSpPr>
        <p:spPr>
          <a:xfrm>
            <a:off x="4140072" y="4585129"/>
            <a:ext cx="863855" cy="389076"/>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em1</a:t>
            </a:r>
            <a:endParaRPr lang="ko-KR" altLang="en-US" dirty="0"/>
          </a:p>
        </p:txBody>
      </p:sp>
      <p:sp>
        <p:nvSpPr>
          <p:cNvPr id="14" name="모서리가 둥근 직사각형 13"/>
          <p:cNvSpPr/>
          <p:nvPr/>
        </p:nvSpPr>
        <p:spPr>
          <a:xfrm>
            <a:off x="4133747" y="3463445"/>
            <a:ext cx="863855" cy="389076"/>
          </a:xfrm>
          <a:prstGeom prst="roundRect">
            <a:avLst/>
          </a:prstGeom>
          <a:solidFill>
            <a:srgbClr val="00B0F0"/>
          </a:solidFill>
          <a:ln cap="sq">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br0</a:t>
            </a:r>
            <a:endParaRPr lang="ko-KR" altLang="en-US" dirty="0"/>
          </a:p>
        </p:txBody>
      </p:sp>
      <p:grpSp>
        <p:nvGrpSpPr>
          <p:cNvPr id="15" name="그룹 14"/>
          <p:cNvGrpSpPr/>
          <p:nvPr/>
        </p:nvGrpSpPr>
        <p:grpSpPr>
          <a:xfrm>
            <a:off x="1609337" y="1127989"/>
            <a:ext cx="1018300" cy="725729"/>
            <a:chOff x="1618390" y="1838347"/>
            <a:chExt cx="1018300" cy="725729"/>
          </a:xfrm>
        </p:grpSpPr>
        <p:pic>
          <p:nvPicPr>
            <p:cNvPr id="16" name="그림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18390" y="1838347"/>
              <a:ext cx="998077" cy="316037"/>
            </a:xfrm>
            <a:prstGeom prst="rect">
              <a:avLst/>
            </a:prstGeom>
          </p:spPr>
        </p:pic>
        <p:sp>
          <p:nvSpPr>
            <p:cNvPr id="17" name="모서리가 둥근 직사각형 16"/>
            <p:cNvSpPr/>
            <p:nvPr/>
          </p:nvSpPr>
          <p:spPr>
            <a:xfrm>
              <a:off x="1722290" y="2176281"/>
              <a:ext cx="914400" cy="387795"/>
            </a:xfrm>
            <a:prstGeom prst="roundRect">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dirty="0"/>
                <a:t>VM</a:t>
              </a:r>
              <a:endParaRPr lang="ko-KR" altLang="en-US" dirty="0"/>
            </a:p>
          </p:txBody>
        </p:sp>
      </p:grpSp>
      <p:grpSp>
        <p:nvGrpSpPr>
          <p:cNvPr id="18" name="그룹 17"/>
          <p:cNvGrpSpPr/>
          <p:nvPr/>
        </p:nvGrpSpPr>
        <p:grpSpPr>
          <a:xfrm>
            <a:off x="6217191" y="996190"/>
            <a:ext cx="1495117" cy="847435"/>
            <a:chOff x="5813538" y="1800806"/>
            <a:chExt cx="1495117" cy="847435"/>
          </a:xfrm>
        </p:grpSpPr>
        <p:pic>
          <p:nvPicPr>
            <p:cNvPr id="19" name="그림 18"/>
            <p:cNvPicPr>
              <a:picLocks noChangeAspect="1"/>
            </p:cNvPicPr>
            <p:nvPr/>
          </p:nvPicPr>
          <p:blipFill rotWithShape="1">
            <a:blip r:embed="rId7" cstate="print">
              <a:extLst>
                <a:ext uri="{28A0092B-C50C-407E-A947-70E740481C1C}">
                  <a14:useLocalDpi xmlns:a14="http://schemas.microsoft.com/office/drawing/2010/main" val="0"/>
                </a:ext>
              </a:extLst>
            </a:blip>
            <a:srcRect b="18557"/>
            <a:stretch/>
          </p:blipFill>
          <p:spPr>
            <a:xfrm>
              <a:off x="5813538" y="1800806"/>
              <a:ext cx="1495117" cy="412528"/>
            </a:xfrm>
            <a:prstGeom prst="rect">
              <a:avLst/>
            </a:prstGeom>
          </p:spPr>
        </p:pic>
        <p:sp>
          <p:nvSpPr>
            <p:cNvPr id="20" name="모서리가 둥근 직사각형 19"/>
            <p:cNvSpPr/>
            <p:nvPr/>
          </p:nvSpPr>
          <p:spPr>
            <a:xfrm>
              <a:off x="5958774" y="2260446"/>
              <a:ext cx="1217066" cy="387795"/>
            </a:xfrm>
            <a:prstGeom prst="roundRect">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sz="1600" dirty="0"/>
                <a:t>Container</a:t>
              </a:r>
              <a:endParaRPr lang="ko-KR" altLang="en-US" sz="1600" dirty="0"/>
            </a:p>
          </p:txBody>
        </p:sp>
      </p:grpSp>
      <p:cxnSp>
        <p:nvCxnSpPr>
          <p:cNvPr id="21" name="직선 연결선 20"/>
          <p:cNvCxnSpPr>
            <a:stCxn id="13" idx="3"/>
            <a:endCxn id="11" idx="1"/>
          </p:cNvCxnSpPr>
          <p:nvPr/>
        </p:nvCxnSpPr>
        <p:spPr>
          <a:xfrm>
            <a:off x="2381061" y="6088458"/>
            <a:ext cx="1121794" cy="0"/>
          </a:xfrm>
          <a:prstGeom prst="line">
            <a:avLst/>
          </a:prstGeom>
          <a:ln w="31750">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직선 연결선 22"/>
          <p:cNvCxnSpPr>
            <a:stCxn id="11" idx="0"/>
            <a:endCxn id="12" idx="2"/>
          </p:cNvCxnSpPr>
          <p:nvPr/>
        </p:nvCxnSpPr>
        <p:spPr>
          <a:xfrm flipH="1" flipV="1">
            <a:off x="4572000" y="4974205"/>
            <a:ext cx="3772" cy="408862"/>
          </a:xfrm>
          <a:prstGeom prst="line">
            <a:avLst/>
          </a:prstGeom>
          <a:ln w="31750" cap="sq">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4" name="직선 연결선 23"/>
          <p:cNvCxnSpPr>
            <a:stCxn id="10" idx="2"/>
            <a:endCxn id="14" idx="2"/>
          </p:cNvCxnSpPr>
          <p:nvPr/>
        </p:nvCxnSpPr>
        <p:spPr>
          <a:xfrm flipV="1">
            <a:off x="4558831" y="3852521"/>
            <a:ext cx="6844" cy="732606"/>
          </a:xfrm>
          <a:prstGeom prst="line">
            <a:avLst/>
          </a:prstGeom>
          <a:ln w="31750" cap="sq">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6" name="꺾인 연결선 25"/>
          <p:cNvCxnSpPr>
            <a:stCxn id="14" idx="1"/>
            <a:endCxn id="35" idx="2"/>
          </p:cNvCxnSpPr>
          <p:nvPr/>
        </p:nvCxnSpPr>
        <p:spPr>
          <a:xfrm rot="10800000">
            <a:off x="2179491" y="2684307"/>
            <a:ext cx="1954257" cy="973677"/>
          </a:xfrm>
          <a:prstGeom prst="bentConnector2">
            <a:avLst/>
          </a:prstGeom>
          <a:ln w="31750">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7" name="꺾인 연결선 26"/>
          <p:cNvCxnSpPr>
            <a:endCxn id="20" idx="2"/>
          </p:cNvCxnSpPr>
          <p:nvPr/>
        </p:nvCxnSpPr>
        <p:spPr>
          <a:xfrm flipV="1">
            <a:off x="5028839" y="1843625"/>
            <a:ext cx="1942121" cy="1814360"/>
          </a:xfrm>
          <a:prstGeom prst="bentConnector2">
            <a:avLst/>
          </a:prstGeom>
          <a:ln w="31750">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33" name="그림 3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67615" y="3808777"/>
            <a:ext cx="1128179" cy="732583"/>
          </a:xfrm>
          <a:prstGeom prst="rect">
            <a:avLst/>
          </a:prstGeom>
        </p:spPr>
      </p:pic>
      <p:sp>
        <p:nvSpPr>
          <p:cNvPr id="35" name="모서리가 둥근 직사각형 34"/>
          <p:cNvSpPr/>
          <p:nvPr/>
        </p:nvSpPr>
        <p:spPr>
          <a:xfrm>
            <a:off x="1895604" y="2290369"/>
            <a:ext cx="567771" cy="393937"/>
          </a:xfrm>
          <a:prstGeom prst="roundRect">
            <a:avLst/>
          </a:prstGeom>
          <a:solidFill>
            <a:schemeClr val="tx1">
              <a:lumMod val="75000"/>
              <a:lumOff val="2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sz="1200" dirty="0"/>
              <a:t>Tap1</a:t>
            </a:r>
            <a:endParaRPr lang="ko-KR" altLang="en-US" sz="1200" dirty="0"/>
          </a:p>
        </p:txBody>
      </p:sp>
      <p:cxnSp>
        <p:nvCxnSpPr>
          <p:cNvPr id="36" name="직선 화살표 연결선 35"/>
          <p:cNvCxnSpPr>
            <a:stCxn id="35" idx="0"/>
            <a:endCxn id="17" idx="2"/>
          </p:cNvCxnSpPr>
          <p:nvPr/>
        </p:nvCxnSpPr>
        <p:spPr>
          <a:xfrm flipH="1" flipV="1">
            <a:off x="2170437" y="1853718"/>
            <a:ext cx="9053" cy="436651"/>
          </a:xfrm>
          <a:prstGeom prst="straightConnector1">
            <a:avLst/>
          </a:prstGeom>
          <a:ln w="31750">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3" name="원호 42"/>
          <p:cNvSpPr/>
          <p:nvPr/>
        </p:nvSpPr>
        <p:spPr>
          <a:xfrm rot="8100000">
            <a:off x="2281068" y="-1616756"/>
            <a:ext cx="4473146" cy="4473146"/>
          </a:xfrm>
          <a:prstGeom prst="arc">
            <a:avLst>
              <a:gd name="adj1" fmla="val 15555748"/>
              <a:gd name="adj2" fmla="val 688992"/>
            </a:avLst>
          </a:prstGeom>
          <a:ln w="31750">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TextBox 44"/>
          <p:cNvSpPr txBox="1"/>
          <p:nvPr/>
        </p:nvSpPr>
        <p:spPr>
          <a:xfrm>
            <a:off x="4104201" y="2222641"/>
            <a:ext cx="888385" cy="307777"/>
          </a:xfrm>
          <a:prstGeom prst="rect">
            <a:avLst/>
          </a:prstGeom>
          <a:noFill/>
        </p:spPr>
        <p:txBody>
          <a:bodyPr wrap="none" rtlCol="0">
            <a:spAutoFit/>
          </a:bodyPr>
          <a:lstStyle/>
          <a:p>
            <a:r>
              <a:rPr lang="en-US" altLang="ko-KR" sz="1400" dirty="0"/>
              <a:t>ping test</a:t>
            </a:r>
            <a:endParaRPr lang="ko-KR" altLang="en-US" sz="1400" dirty="0"/>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3</a:t>
            </a:fld>
            <a:endParaRPr lang="ko-KR" altLang="en-US"/>
          </a:p>
        </p:txBody>
      </p:sp>
    </p:spTree>
    <p:extLst>
      <p:ext uri="{BB962C8B-B14F-4D97-AF65-F5344CB8AC3E}">
        <p14:creationId xmlns:p14="http://schemas.microsoft.com/office/powerpoint/2010/main" val="24704917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a:spLocks noGrp="1"/>
          </p:cNvSpPr>
          <p:nvPr>
            <p:ph type="title"/>
          </p:nvPr>
        </p:nvSpPr>
        <p:spPr>
          <a:xfrm>
            <a:off x="0" y="0"/>
            <a:ext cx="7886700" cy="1325563"/>
          </a:xfrm>
        </p:spPr>
        <p:txBody>
          <a:bodyPr>
            <a:normAutofit/>
          </a:bodyPr>
          <a:lstStyle/>
          <a:p>
            <a:r>
              <a:rPr lang="en-US" altLang="ko-KR" sz="4000" dirty="0">
                <a:solidFill>
                  <a:srgbClr val="FF0000"/>
                </a:solidFill>
              </a:rPr>
              <a:t>Open </a:t>
            </a:r>
            <a:r>
              <a:rPr lang="en-US" altLang="ko-KR" sz="4000" dirty="0" err="1">
                <a:solidFill>
                  <a:srgbClr val="FF0000"/>
                </a:solidFill>
              </a:rPr>
              <a:t>Vswitch</a:t>
            </a:r>
            <a:br>
              <a:rPr lang="en-US" altLang="ko-KR" sz="4000" dirty="0">
                <a:solidFill>
                  <a:srgbClr val="FF0000"/>
                </a:solidFill>
              </a:rPr>
            </a:br>
            <a:r>
              <a:rPr lang="en-US" altLang="ko-KR" sz="3200" dirty="0">
                <a:solidFill>
                  <a:srgbClr val="FF0000"/>
                </a:solidFill>
              </a:rPr>
              <a:t>- Configure bridged networking</a:t>
            </a:r>
            <a:endParaRPr lang="ko-KR" altLang="en-US" sz="4000" dirty="0">
              <a:solidFill>
                <a:srgbClr val="FF0000"/>
              </a:solidFill>
            </a:endParaRPr>
          </a:p>
        </p:txBody>
      </p:sp>
      <p:grpSp>
        <p:nvGrpSpPr>
          <p:cNvPr id="28" name="그룹 27"/>
          <p:cNvGrpSpPr/>
          <p:nvPr/>
        </p:nvGrpSpPr>
        <p:grpSpPr>
          <a:xfrm>
            <a:off x="241935" y="3374310"/>
            <a:ext cx="8778363" cy="3460226"/>
            <a:chOff x="258411" y="3025106"/>
            <a:chExt cx="8778363" cy="3460226"/>
          </a:xfrm>
        </p:grpSpPr>
        <p:sp>
          <p:nvSpPr>
            <p:cNvPr id="7" name="직사각형 6"/>
            <p:cNvSpPr/>
            <p:nvPr/>
          </p:nvSpPr>
          <p:spPr>
            <a:xfrm>
              <a:off x="258411" y="3025106"/>
              <a:ext cx="4133460" cy="3377681"/>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a:solidFill>
                    <a:schemeClr val="tx1"/>
                  </a:solidFill>
                </a:rPr>
                <a:t>Your Box</a:t>
              </a:r>
              <a:endParaRPr lang="ko-KR" altLang="en-US" sz="1600" dirty="0">
                <a:solidFill>
                  <a:schemeClr val="tx1"/>
                </a:solidFill>
              </a:endParaRPr>
            </a:p>
          </p:txBody>
        </p:sp>
        <p:sp>
          <p:nvSpPr>
            <p:cNvPr id="8" name="직사각형 7"/>
            <p:cNvSpPr/>
            <p:nvPr/>
          </p:nvSpPr>
          <p:spPr>
            <a:xfrm>
              <a:off x="1691049" y="5852280"/>
              <a:ext cx="1268185" cy="55050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tx1"/>
                  </a:solidFill>
                </a:rPr>
                <a:t>eth0</a:t>
              </a:r>
            </a:p>
          </p:txBody>
        </p:sp>
        <p:sp>
          <p:nvSpPr>
            <p:cNvPr id="9" name="직사각형 8"/>
            <p:cNvSpPr/>
            <p:nvPr/>
          </p:nvSpPr>
          <p:spPr>
            <a:xfrm>
              <a:off x="537550" y="4906777"/>
              <a:ext cx="1268185" cy="55050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tx1"/>
                  </a:solidFill>
                </a:rPr>
                <a:t>br0</a:t>
              </a:r>
            </a:p>
            <a:p>
              <a:pPr algn="ctr"/>
              <a:r>
                <a:rPr lang="en-US" altLang="ko-KR" sz="1600" dirty="0">
                  <a:solidFill>
                    <a:schemeClr val="tx1"/>
                  </a:solidFill>
                </a:rPr>
                <a:t>203.237.x.x</a:t>
              </a:r>
              <a:endParaRPr lang="ko-KR" altLang="en-US" sz="1600" dirty="0">
                <a:solidFill>
                  <a:schemeClr val="tx1"/>
                </a:solidFill>
              </a:endParaRPr>
            </a:p>
          </p:txBody>
        </p:sp>
        <p:sp>
          <p:nvSpPr>
            <p:cNvPr id="10" name="직사각형 9"/>
            <p:cNvSpPr/>
            <p:nvPr/>
          </p:nvSpPr>
          <p:spPr>
            <a:xfrm>
              <a:off x="1075228" y="5435511"/>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1" name="직사각형 10"/>
            <p:cNvSpPr/>
            <p:nvPr/>
          </p:nvSpPr>
          <p:spPr>
            <a:xfrm>
              <a:off x="1907677" y="5728567"/>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cxnSp>
          <p:nvCxnSpPr>
            <p:cNvPr id="12" name="꺾인 연결선 11"/>
            <p:cNvCxnSpPr>
              <a:stCxn id="10" idx="2"/>
              <a:endCxn id="11" idx="0"/>
            </p:cNvCxnSpPr>
            <p:nvPr/>
          </p:nvCxnSpPr>
          <p:spPr>
            <a:xfrm rot="16200000" flipH="1">
              <a:off x="1531148" y="5259120"/>
              <a:ext cx="106444" cy="832449"/>
            </a:xfrm>
            <a:prstGeom prst="bentConnector3">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직사각형 12"/>
            <p:cNvSpPr/>
            <p:nvPr/>
          </p:nvSpPr>
          <p:spPr>
            <a:xfrm>
              <a:off x="449495" y="3360230"/>
              <a:ext cx="1437299" cy="601043"/>
            </a:xfrm>
            <a:prstGeom prst="rect">
              <a:avLst/>
            </a:prstGeom>
            <a:solidFill>
              <a:schemeClr val="bg1"/>
            </a:solid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a:solidFill>
                    <a:schemeClr val="tx1"/>
                  </a:solidFill>
                </a:rPr>
                <a:t>VM</a:t>
              </a:r>
            </a:p>
            <a:p>
              <a:pPr algn="ctr"/>
              <a:r>
                <a:rPr lang="en-US" altLang="ko-KR" sz="1600" dirty="0">
                  <a:solidFill>
                    <a:schemeClr val="tx1"/>
                  </a:solidFill>
                </a:rPr>
                <a:t>203.237.x.x</a:t>
              </a:r>
            </a:p>
          </p:txBody>
        </p:sp>
        <p:cxnSp>
          <p:nvCxnSpPr>
            <p:cNvPr id="14" name="직선 연결선 13"/>
            <p:cNvCxnSpPr>
              <a:stCxn id="13" idx="2"/>
              <a:endCxn id="9" idx="0"/>
            </p:cNvCxnSpPr>
            <p:nvPr/>
          </p:nvCxnSpPr>
          <p:spPr>
            <a:xfrm>
              <a:off x="1168145" y="3961273"/>
              <a:ext cx="3498" cy="945504"/>
            </a:xfrm>
            <a:prstGeom prst="line">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5" name="직사각형 14"/>
            <p:cNvSpPr/>
            <p:nvPr/>
          </p:nvSpPr>
          <p:spPr>
            <a:xfrm>
              <a:off x="1073672" y="4741937"/>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6" name="직사각형 15"/>
            <p:cNvSpPr/>
            <p:nvPr/>
          </p:nvSpPr>
          <p:spPr>
            <a:xfrm>
              <a:off x="1076785" y="3943248"/>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7" name="직사각형 16"/>
            <p:cNvSpPr/>
            <p:nvPr/>
          </p:nvSpPr>
          <p:spPr>
            <a:xfrm>
              <a:off x="1942547" y="5807632"/>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8" name="직사각형 17"/>
            <p:cNvSpPr/>
            <p:nvPr/>
          </p:nvSpPr>
          <p:spPr>
            <a:xfrm>
              <a:off x="2576414" y="5797622"/>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2136" y="3264556"/>
              <a:ext cx="5594638" cy="2819545"/>
            </a:xfrm>
            <a:prstGeom prst="rect">
              <a:avLst/>
            </a:prstGeom>
          </p:spPr>
        </p:pic>
        <p:sp>
          <p:nvSpPr>
            <p:cNvPr id="3" name="TextBox 2"/>
            <p:cNvSpPr txBox="1"/>
            <p:nvPr/>
          </p:nvSpPr>
          <p:spPr>
            <a:xfrm>
              <a:off x="1116708" y="4064813"/>
              <a:ext cx="1295932" cy="307777"/>
            </a:xfrm>
            <a:prstGeom prst="rect">
              <a:avLst/>
            </a:prstGeom>
            <a:noFill/>
          </p:spPr>
          <p:txBody>
            <a:bodyPr wrap="square" rtlCol="0">
              <a:spAutoFit/>
            </a:bodyPr>
            <a:lstStyle/>
            <a:p>
              <a:r>
                <a:rPr lang="en-US" altLang="ko-KR" sz="1400" b="1" dirty="0">
                  <a:solidFill>
                    <a:srgbClr val="C00000"/>
                  </a:solidFill>
                  <a:latin typeface="Times New Roman" panose="02020603050405020304" pitchFamily="18" charset="0"/>
                  <a:cs typeface="Times New Roman" panose="02020603050405020304" pitchFamily="18" charset="0"/>
                </a:rPr>
                <a:t>tap0</a:t>
              </a:r>
              <a:endParaRPr lang="ko-KR" altLang="en-US" sz="1400" b="1" dirty="0">
                <a:solidFill>
                  <a:srgbClr val="C00000"/>
                </a:solidFill>
                <a:latin typeface="Times New Roman" panose="02020603050405020304" pitchFamily="18" charset="0"/>
                <a:cs typeface="Times New Roman" panose="02020603050405020304" pitchFamily="18" charset="0"/>
              </a:endParaRPr>
            </a:p>
          </p:txBody>
        </p:sp>
      </p:grpSp>
      <p:sp>
        <p:nvSpPr>
          <p:cNvPr id="21" name="직사각형 20"/>
          <p:cNvSpPr/>
          <p:nvPr/>
        </p:nvSpPr>
        <p:spPr>
          <a:xfrm>
            <a:off x="-3639" y="2817951"/>
            <a:ext cx="9020299" cy="369332"/>
          </a:xfrm>
          <a:prstGeom prst="rect">
            <a:avLst/>
          </a:prstGeom>
        </p:spPr>
        <p:txBody>
          <a:bodyPr wrap="square">
            <a:spAutoFit/>
          </a:bodyPr>
          <a:lstStyle/>
          <a:p>
            <a:r>
              <a:rPr lang="en-US" altLang="ko-KR" dirty="0">
                <a:cs typeface="Times New Roman" panose="02020603050405020304" pitchFamily="18" charset="0"/>
                <a:sym typeface="Wingdings" panose="05000000000000000000" pitchFamily="2" charset="2"/>
              </a:rPr>
              <a:t>This tap device will be attached VM. You can think this tap as a NIC of VM.</a:t>
            </a:r>
          </a:p>
        </p:txBody>
      </p:sp>
      <p:pic>
        <p:nvPicPr>
          <p:cNvPr id="25" name="Picture 2" descr="http://publicdomainvectors.org/photos/Anonymous_Keyboard_1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23" name="직사각형 22"/>
          <p:cNvSpPr/>
          <p:nvPr/>
        </p:nvSpPr>
        <p:spPr>
          <a:xfrm>
            <a:off x="16475" y="1676835"/>
            <a:ext cx="9111049" cy="646331"/>
          </a:xfrm>
          <a:prstGeom prst="rect">
            <a:avLst/>
          </a:prstGeom>
          <a:ln w="31750">
            <a:solidFill>
              <a:srgbClr val="C00000"/>
            </a:solidFill>
          </a:ln>
        </p:spPr>
        <p:txBody>
          <a:bodyPr wrap="square">
            <a:spAutoFit/>
          </a:bodyPr>
          <a:lstStyle/>
          <a:p>
            <a:r>
              <a:rPr lang="en-US" altLang="ko-KR" dirty="0">
                <a:latin typeface="Times New Roman" panose="02020603050405020304" pitchFamily="18" charset="0"/>
                <a:cs typeface="Times New Roman" panose="02020603050405020304" pitchFamily="18" charset="0"/>
              </a:rPr>
              <a:t>$</a:t>
            </a:r>
            <a:r>
              <a:rPr lang="en-US" altLang="ko-KR" dirty="0" err="1">
                <a:latin typeface="Times New Roman" panose="02020603050405020304" pitchFamily="18" charset="0"/>
                <a:cs typeface="Times New Roman" panose="02020603050405020304" pitchFamily="18" charset="0"/>
              </a:rPr>
              <a:t>sudo</a:t>
            </a:r>
            <a:r>
              <a:rPr lang="en-US" altLang="ko-KR" dirty="0">
                <a:latin typeface="Times New Roman" panose="02020603050405020304" pitchFamily="18" charset="0"/>
                <a:cs typeface="Times New Roman" panose="02020603050405020304" pitchFamily="18" charset="0"/>
              </a:rPr>
              <a:t> </a:t>
            </a:r>
            <a:r>
              <a:rPr lang="en-US" altLang="ko-KR" dirty="0" err="1">
                <a:latin typeface="Times New Roman" panose="02020603050405020304" pitchFamily="18" charset="0"/>
                <a:cs typeface="Times New Roman" panose="02020603050405020304" pitchFamily="18" charset="0"/>
              </a:rPr>
              <a:t>ifup</a:t>
            </a:r>
            <a:r>
              <a:rPr lang="en-US" altLang="ko-KR" dirty="0">
                <a:latin typeface="Times New Roman" panose="02020603050405020304" pitchFamily="18" charset="0"/>
                <a:cs typeface="Times New Roman" panose="02020603050405020304" pitchFamily="18" charset="0"/>
              </a:rPr>
              <a:t> </a:t>
            </a:r>
            <a:r>
              <a:rPr lang="en-US" altLang="ko-KR" b="1" dirty="0">
                <a:solidFill>
                  <a:srgbClr val="C00000"/>
                </a:solidFill>
                <a:latin typeface="Times New Roman" panose="02020603050405020304" pitchFamily="18" charset="0"/>
                <a:cs typeface="Times New Roman" panose="02020603050405020304" pitchFamily="18" charset="0"/>
              </a:rPr>
              <a:t>tap0</a:t>
            </a:r>
          </a:p>
          <a:p>
            <a:r>
              <a:rPr lang="en-US" altLang="ko-KR" dirty="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sudo </a:t>
            </a:r>
            <a:r>
              <a:rPr lang="en-US" altLang="ko-KR" dirty="0">
                <a:latin typeface="Times New Roman" panose="02020603050405020304" pitchFamily="18" charset="0"/>
                <a:cs typeface="Times New Roman" panose="02020603050405020304" pitchFamily="18" charset="0"/>
              </a:rPr>
              <a:t>ovs-vsctl add-port br0 </a:t>
            </a:r>
            <a:r>
              <a:rPr lang="en-US" altLang="ko-KR" b="1" dirty="0">
                <a:solidFill>
                  <a:srgbClr val="C00000"/>
                </a:solidFill>
                <a:latin typeface="Times New Roman" panose="02020603050405020304" pitchFamily="18" charset="0"/>
                <a:cs typeface="Times New Roman" panose="02020603050405020304" pitchFamily="18" charset="0"/>
              </a:rPr>
              <a:t>tap0	</a:t>
            </a:r>
            <a:r>
              <a:rPr lang="en-US" altLang="ko-KR" dirty="0">
                <a:solidFill>
                  <a:schemeClr val="tx2">
                    <a:lumMod val="60000"/>
                    <a:lumOff val="40000"/>
                  </a:schemeClr>
                </a:solidFill>
                <a:latin typeface="Times New Roman" panose="02020603050405020304" pitchFamily="18" charset="0"/>
                <a:cs typeface="Times New Roman" panose="02020603050405020304" pitchFamily="18" charset="0"/>
              </a:rPr>
              <a:t>// Turn on and attach to br0</a:t>
            </a:r>
          </a:p>
        </p:txBody>
      </p:sp>
      <p:sp>
        <p:nvSpPr>
          <p:cNvPr id="24" name="직사각형 23"/>
          <p:cNvSpPr/>
          <p:nvPr/>
        </p:nvSpPr>
        <p:spPr>
          <a:xfrm>
            <a:off x="-1" y="1313832"/>
            <a:ext cx="9020299" cy="369332"/>
          </a:xfrm>
          <a:prstGeom prst="rect">
            <a:avLst/>
          </a:prstGeom>
        </p:spPr>
        <p:txBody>
          <a:bodyPr wrap="square">
            <a:spAutoFit/>
          </a:bodyPr>
          <a:lstStyle/>
          <a:p>
            <a:r>
              <a:rPr lang="en-US" altLang="ko-KR" dirty="0">
                <a:cs typeface="Times New Roman" panose="02020603050405020304" pitchFamily="18" charset="0"/>
                <a:sym typeface="Wingdings" panose="05000000000000000000" pitchFamily="2" charset="2"/>
              </a:rPr>
              <a:t>Turn on the tap interface and attach it to your VM.</a:t>
            </a:r>
          </a:p>
        </p:txBody>
      </p:sp>
      <p:sp>
        <p:nvSpPr>
          <p:cNvPr id="29" name="TextBox 28"/>
          <p:cNvSpPr txBox="1"/>
          <p:nvPr/>
        </p:nvSpPr>
        <p:spPr>
          <a:xfrm>
            <a:off x="6659536" y="5724132"/>
            <a:ext cx="1012758" cy="307777"/>
          </a:xfrm>
          <a:prstGeom prst="rect">
            <a:avLst/>
          </a:prstGeom>
          <a:noFill/>
        </p:spPr>
        <p:txBody>
          <a:bodyPr wrap="square" rtlCol="0">
            <a:spAutoFit/>
          </a:bodyPr>
          <a:lstStyle/>
          <a:p>
            <a:r>
              <a:rPr lang="en-US" altLang="ko-KR" sz="1400" b="1" dirty="0">
                <a:solidFill>
                  <a:srgbClr val="C00000"/>
                </a:solidFill>
                <a:latin typeface="Times New Roman" panose="02020603050405020304" pitchFamily="18" charset="0"/>
                <a:cs typeface="Times New Roman" panose="02020603050405020304" pitchFamily="18" charset="0"/>
              </a:rPr>
              <a:t>[tap_name]</a:t>
            </a:r>
            <a:endParaRPr lang="ko-KR" altLang="en-US" sz="1400" b="1" dirty="0">
              <a:solidFill>
                <a:srgbClr val="C00000"/>
              </a:solidFill>
              <a:latin typeface="Times New Roman" panose="02020603050405020304" pitchFamily="18" charset="0"/>
              <a:cs typeface="Times New Roman" panose="02020603050405020304" pitchFamily="18" charset="0"/>
            </a:endParaRPr>
          </a:p>
        </p:txBody>
      </p:sp>
      <p:sp>
        <p:nvSpPr>
          <p:cNvPr id="4" name="슬라이드 번호 개체 틀 3"/>
          <p:cNvSpPr>
            <a:spLocks noGrp="1"/>
          </p:cNvSpPr>
          <p:nvPr>
            <p:ph type="sldNum" sz="quarter" idx="12"/>
          </p:nvPr>
        </p:nvSpPr>
        <p:spPr/>
        <p:txBody>
          <a:bodyPr/>
          <a:lstStyle/>
          <a:p>
            <a:fld id="{2A77177F-D4BC-47C1-ABEC-AF5DF9643428}" type="slidenum">
              <a:rPr lang="ko-KR" altLang="en-US" smtClean="0"/>
              <a:t>30</a:t>
            </a:fld>
            <a:endParaRPr lang="ko-KR" altLang="en-US"/>
          </a:p>
        </p:txBody>
      </p:sp>
      <p:cxnSp>
        <p:nvCxnSpPr>
          <p:cNvPr id="19" name="직선 화살표 연결선 18"/>
          <p:cNvCxnSpPr/>
          <p:nvPr/>
        </p:nvCxnSpPr>
        <p:spPr>
          <a:xfrm>
            <a:off x="6503202" y="5911153"/>
            <a:ext cx="241873"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직사각형 5"/>
          <p:cNvSpPr/>
          <p:nvPr/>
        </p:nvSpPr>
        <p:spPr>
          <a:xfrm>
            <a:off x="4808951" y="5806487"/>
            <a:ext cx="1692138" cy="1885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651294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473" y="1241128"/>
            <a:ext cx="7343190" cy="369332"/>
          </a:xfrm>
          <a:prstGeom prst="rect">
            <a:avLst/>
          </a:prstGeom>
          <a:noFill/>
        </p:spPr>
        <p:txBody>
          <a:bodyPr wrap="square" rtlCol="0">
            <a:spAutoFit/>
          </a:bodyPr>
          <a:lstStyle/>
          <a:p>
            <a:pPr algn="just"/>
            <a:r>
              <a:rPr lang="en-US" altLang="ko-KR" dirty="0">
                <a:latin typeface="+mj-lt"/>
              </a:rPr>
              <a:t>Make a VM image.</a:t>
            </a:r>
          </a:p>
        </p:txBody>
      </p:sp>
      <p:pic>
        <p:nvPicPr>
          <p:cNvPr id="5" name="그림 4"/>
          <p:cNvPicPr>
            <a:picLocks noChangeAspect="1"/>
          </p:cNvPicPr>
          <p:nvPr/>
        </p:nvPicPr>
        <p:blipFill>
          <a:blip r:embed="rId3"/>
          <a:stretch>
            <a:fillRect/>
          </a:stretch>
        </p:blipFill>
        <p:spPr>
          <a:xfrm>
            <a:off x="53494" y="2641064"/>
            <a:ext cx="9056331" cy="329321"/>
          </a:xfrm>
          <a:prstGeom prst="rect">
            <a:avLst/>
          </a:prstGeom>
        </p:spPr>
      </p:pic>
      <p:sp>
        <p:nvSpPr>
          <p:cNvPr id="6" name="TextBox 5"/>
          <p:cNvSpPr txBox="1"/>
          <p:nvPr/>
        </p:nvSpPr>
        <p:spPr>
          <a:xfrm>
            <a:off x="-2" y="2988961"/>
            <a:ext cx="9144000" cy="369332"/>
          </a:xfrm>
          <a:prstGeom prst="rect">
            <a:avLst/>
          </a:prstGeom>
          <a:noFill/>
        </p:spPr>
        <p:txBody>
          <a:bodyPr wrap="square" rtlCol="0">
            <a:spAutoFit/>
          </a:bodyPr>
          <a:lstStyle/>
          <a:p>
            <a:pPr algn="just"/>
            <a:r>
              <a:rPr lang="en-US" altLang="ko-KR" dirty="0"/>
              <a:t>Boot VM image from Ubuntu iso file (mac should be different from others).</a:t>
            </a:r>
          </a:p>
        </p:txBody>
      </p:sp>
      <p:sp>
        <p:nvSpPr>
          <p:cNvPr id="15" name="제목 1"/>
          <p:cNvSpPr>
            <a:spLocks noGrp="1"/>
          </p:cNvSpPr>
          <p:nvPr>
            <p:ph type="title"/>
          </p:nvPr>
        </p:nvSpPr>
        <p:spPr>
          <a:xfrm>
            <a:off x="0" y="0"/>
            <a:ext cx="9144000" cy="1325563"/>
          </a:xfrm>
        </p:spPr>
        <p:txBody>
          <a:bodyPr>
            <a:normAutofit/>
          </a:bodyPr>
          <a:lstStyle/>
          <a:p>
            <a:r>
              <a:rPr lang="en-US" altLang="ko-KR" sz="4000" dirty="0">
                <a:solidFill>
                  <a:srgbClr val="FF0000"/>
                </a:solidFill>
              </a:rPr>
              <a:t>KVM</a:t>
            </a:r>
            <a:br>
              <a:rPr lang="en-US" altLang="ko-KR" sz="4000" dirty="0">
                <a:solidFill>
                  <a:srgbClr val="FF0000"/>
                </a:solidFill>
              </a:rPr>
            </a:br>
            <a:r>
              <a:rPr lang="en-US" altLang="ko-KR" sz="3200" dirty="0">
                <a:solidFill>
                  <a:srgbClr val="FF0000"/>
                </a:solidFill>
              </a:rPr>
              <a:t>- Prepare for Ubuntu VM</a:t>
            </a:r>
            <a:endParaRPr lang="ko-KR" altLang="en-US" sz="4000" dirty="0">
              <a:solidFill>
                <a:srgbClr val="FF0000"/>
              </a:solidFill>
            </a:endParaRPr>
          </a:p>
        </p:txBody>
      </p:sp>
      <p:sp>
        <p:nvSpPr>
          <p:cNvPr id="10" name="직사각형 9"/>
          <p:cNvSpPr/>
          <p:nvPr/>
        </p:nvSpPr>
        <p:spPr>
          <a:xfrm>
            <a:off x="16473" y="4677574"/>
            <a:ext cx="9103523" cy="738664"/>
          </a:xfrm>
          <a:prstGeom prst="rect">
            <a:avLst/>
          </a:prstGeom>
          <a:ln w="31750">
            <a:solidFill>
              <a:schemeClr val="tx1"/>
            </a:solidFill>
          </a:ln>
        </p:spPr>
        <p:txBody>
          <a:bodyPr wrap="square">
            <a:spAutoFit/>
          </a:bodyPr>
          <a:lstStyle/>
          <a:p>
            <a:r>
              <a:rPr lang="en-US" altLang="ko-KR" sz="1400" dirty="0">
                <a:latin typeface="Times New Roman" panose="02020603050405020304" pitchFamily="18" charset="0"/>
                <a:cs typeface="Times New Roman" panose="02020603050405020304" pitchFamily="18" charset="0"/>
              </a:rPr>
              <a:t>$ </a:t>
            </a:r>
            <a:r>
              <a:rPr lang="ko-KR" altLang="en-US" sz="1400" dirty="0">
                <a:latin typeface="Times New Roman" panose="02020603050405020304" pitchFamily="18" charset="0"/>
                <a:cs typeface="Times New Roman" panose="02020603050405020304" pitchFamily="18" charset="0"/>
              </a:rPr>
              <a:t>sudo kvm -m </a:t>
            </a:r>
            <a:r>
              <a:rPr lang="ko-KR" altLang="en-US" sz="1400" dirty="0">
                <a:solidFill>
                  <a:srgbClr val="FF0000"/>
                </a:solidFill>
                <a:latin typeface="Times New Roman" panose="02020603050405020304" pitchFamily="18" charset="0"/>
                <a:cs typeface="Times New Roman" panose="02020603050405020304" pitchFamily="18" charset="0"/>
              </a:rPr>
              <a:t>512</a:t>
            </a:r>
            <a:r>
              <a:rPr lang="ko-KR" altLang="en-US" sz="1400" dirty="0">
                <a:latin typeface="Times New Roman" panose="02020603050405020304" pitchFamily="18" charset="0"/>
                <a:cs typeface="Times New Roman" panose="02020603050405020304" pitchFamily="18" charset="0"/>
              </a:rPr>
              <a:t> -name </a:t>
            </a:r>
            <a:r>
              <a:rPr lang="en-US" altLang="ko-KR" sz="1400" dirty="0">
                <a:solidFill>
                  <a:srgbClr val="FF0000"/>
                </a:solidFill>
                <a:latin typeface="Times New Roman" panose="02020603050405020304" pitchFamily="18" charset="0"/>
                <a:cs typeface="Times New Roman" panose="02020603050405020304" pitchFamily="18" charset="0"/>
              </a:rPr>
              <a:t>tt</a:t>
            </a:r>
            <a:r>
              <a:rPr lang="ko-KR" altLang="en-US" sz="1400" dirty="0">
                <a:latin typeface="Times New Roman" panose="02020603050405020304" pitchFamily="18" charset="0"/>
                <a:cs typeface="Times New Roman" panose="02020603050405020304" pitchFamily="18" charset="0"/>
              </a:rPr>
              <a:t> -smp </a:t>
            </a:r>
            <a:r>
              <a:rPr lang="ko-KR" altLang="en-US" sz="1400" dirty="0" err="1">
                <a:latin typeface="Times New Roman" panose="02020603050405020304" pitchFamily="18" charset="0"/>
                <a:cs typeface="Times New Roman" panose="02020603050405020304" pitchFamily="18" charset="0"/>
              </a:rPr>
              <a:t>cpus</a:t>
            </a:r>
            <a:r>
              <a:rPr lang="ko-KR" altLang="en-US" sz="1400" dirty="0">
                <a:latin typeface="Times New Roman" panose="02020603050405020304" pitchFamily="18" charset="0"/>
                <a:cs typeface="Times New Roman" panose="02020603050405020304" pitchFamily="18" charset="0"/>
              </a:rPr>
              <a:t>=</a:t>
            </a:r>
            <a:r>
              <a:rPr lang="en-US" altLang="ko-KR" sz="1400" dirty="0">
                <a:solidFill>
                  <a:srgbClr val="FF0000"/>
                </a:solidFill>
                <a:latin typeface="Times New Roman" panose="02020603050405020304" pitchFamily="18" charset="0"/>
                <a:cs typeface="Times New Roman" panose="02020603050405020304" pitchFamily="18" charset="0"/>
              </a:rPr>
              <a:t>2</a:t>
            </a:r>
            <a:r>
              <a:rPr lang="ko-KR" altLang="en-US" sz="1400" dirty="0">
                <a:latin typeface="Times New Roman" panose="02020603050405020304" pitchFamily="18" charset="0"/>
                <a:cs typeface="Times New Roman" panose="02020603050405020304" pitchFamily="18" charset="0"/>
              </a:rPr>
              <a:t>,maxcpus=</a:t>
            </a:r>
            <a:r>
              <a:rPr lang="en-US" altLang="ko-KR" sz="1400" dirty="0">
                <a:solidFill>
                  <a:srgbClr val="FF0000"/>
                </a:solidFill>
                <a:latin typeface="Times New Roman" panose="02020603050405020304" pitchFamily="18" charset="0"/>
                <a:cs typeface="Times New Roman" panose="02020603050405020304" pitchFamily="18" charset="0"/>
              </a:rPr>
              <a:t>2</a:t>
            </a:r>
            <a:r>
              <a:rPr lang="ko-KR" altLang="en-US" sz="1400" dirty="0">
                <a:latin typeface="Times New Roman" panose="02020603050405020304" pitchFamily="18" charset="0"/>
                <a:cs typeface="Times New Roman" panose="02020603050405020304" pitchFamily="18" charset="0"/>
              </a:rPr>
              <a:t> -device virtio-net-pci,netdev=net0 </a:t>
            </a:r>
            <a:r>
              <a:rPr lang="en-US" altLang="ko-KR" sz="1400" dirty="0">
                <a:latin typeface="Times New Roman" panose="02020603050405020304" pitchFamily="18" charset="0"/>
                <a:cs typeface="Times New Roman" panose="02020603050405020304" pitchFamily="18" charset="0"/>
              </a:rPr>
              <a:t>-</a:t>
            </a:r>
            <a:r>
              <a:rPr lang="ko-KR" altLang="en-US" sz="1400" dirty="0" err="1">
                <a:latin typeface="Times New Roman" panose="02020603050405020304" pitchFamily="18" charset="0"/>
                <a:cs typeface="Times New Roman" panose="02020603050405020304" pitchFamily="18" charset="0"/>
              </a:rPr>
              <a:t>netdev</a:t>
            </a:r>
            <a:r>
              <a:rPr lang="ko-KR" altLang="en-US" sz="1400" dirty="0">
                <a:latin typeface="Times New Roman" panose="02020603050405020304" pitchFamily="18" charset="0"/>
                <a:cs typeface="Times New Roman" panose="02020603050405020304" pitchFamily="18" charset="0"/>
              </a:rPr>
              <a:t> tap,id=net0,ifname=</a:t>
            </a:r>
            <a:r>
              <a:rPr lang="en-US" altLang="ko-KR" sz="1400" dirty="0">
                <a:solidFill>
                  <a:srgbClr val="FF0000"/>
                </a:solidFill>
                <a:latin typeface="Times New Roman" panose="02020603050405020304" pitchFamily="18" charset="0"/>
                <a:cs typeface="Times New Roman" panose="02020603050405020304" pitchFamily="18" charset="0"/>
              </a:rPr>
              <a:t>vport_vFunction</a:t>
            </a:r>
            <a:r>
              <a:rPr lang="ko-KR" altLang="en-US" sz="1400" dirty="0">
                <a:latin typeface="Times New Roman" panose="02020603050405020304" pitchFamily="18" charset="0"/>
                <a:cs typeface="Times New Roman" panose="02020603050405020304" pitchFamily="18" charset="0"/>
              </a:rPr>
              <a:t>,script=no -boot d </a:t>
            </a:r>
            <a:r>
              <a:rPr lang="en-US" altLang="ko-KR" sz="1400" dirty="0">
                <a:solidFill>
                  <a:srgbClr val="FF0000"/>
                </a:solidFill>
                <a:latin typeface="Times New Roman" panose="02020603050405020304" pitchFamily="18" charset="0"/>
                <a:cs typeface="Times New Roman" panose="02020603050405020304" pitchFamily="18" charset="0"/>
              </a:rPr>
              <a:t>vFunction20</a:t>
            </a:r>
            <a:r>
              <a:rPr lang="ko-KR" altLang="en-US" sz="1400" dirty="0">
                <a:latin typeface="Times New Roman" panose="02020603050405020304" pitchFamily="18" charset="0"/>
                <a:cs typeface="Times New Roman" panose="02020603050405020304" pitchFamily="18" charset="0"/>
              </a:rPr>
              <a:t>.img -cdrom </a:t>
            </a:r>
            <a:r>
              <a:rPr lang="en-US" altLang="ko-KR" sz="1400" dirty="0">
                <a:latin typeface="Times New Roman" panose="02020603050405020304" pitchFamily="18" charset="0"/>
                <a:cs typeface="Times New Roman" panose="02020603050405020304" pitchFamily="18" charset="0"/>
              </a:rPr>
              <a:t>ubuntu-16.04.4-server-amd64.iso </a:t>
            </a:r>
            <a:r>
              <a:rPr lang="ko-KR" altLang="en-US" sz="1400" dirty="0">
                <a:latin typeface="Times New Roman" panose="02020603050405020304" pitchFamily="18" charset="0"/>
                <a:cs typeface="Times New Roman" panose="02020603050405020304" pitchFamily="18" charset="0"/>
              </a:rPr>
              <a:t>-vnc :</a:t>
            </a:r>
            <a:r>
              <a:rPr lang="ko-KR" altLang="en-US" sz="1400" dirty="0">
                <a:solidFill>
                  <a:srgbClr val="FF0000"/>
                </a:solidFill>
                <a:latin typeface="Times New Roman" panose="02020603050405020304" pitchFamily="18" charset="0"/>
                <a:cs typeface="Times New Roman" panose="02020603050405020304" pitchFamily="18" charset="0"/>
              </a:rPr>
              <a:t>5</a:t>
            </a:r>
            <a:r>
              <a:rPr lang="ko-KR" altLang="en-US" sz="1400" dirty="0">
                <a:latin typeface="Times New Roman" panose="02020603050405020304" pitchFamily="18" charset="0"/>
                <a:cs typeface="Times New Roman" panose="02020603050405020304" pitchFamily="18" charset="0"/>
              </a:rPr>
              <a:t> </a:t>
            </a:r>
            <a:r>
              <a:rPr lang="en-US" altLang="ko-KR" sz="1400" dirty="0">
                <a:latin typeface="Times New Roman" panose="02020603050405020304" pitchFamily="18" charset="0"/>
                <a:cs typeface="Times New Roman" panose="02020603050405020304" pitchFamily="18" charset="0"/>
              </a:rPr>
              <a:t>-</a:t>
            </a:r>
            <a:r>
              <a:rPr lang="ko-KR" altLang="en-US" sz="1400" dirty="0" err="1">
                <a:latin typeface="Times New Roman" panose="02020603050405020304" pitchFamily="18" charset="0"/>
                <a:cs typeface="Times New Roman" panose="02020603050405020304" pitchFamily="18" charset="0"/>
              </a:rPr>
              <a:t>daemonize</a:t>
            </a:r>
            <a:r>
              <a:rPr lang="ko-KR" altLang="en-US" sz="1400" dirty="0">
                <a:latin typeface="Times New Roman" panose="02020603050405020304" pitchFamily="18" charset="0"/>
                <a:cs typeface="Times New Roman" panose="02020603050405020304" pitchFamily="18" charset="0"/>
              </a:rPr>
              <a:t> </a:t>
            </a:r>
            <a:r>
              <a:rPr lang="en-US" altLang="ko-KR" sz="1400" dirty="0">
                <a:latin typeface="Times New Roman" panose="02020603050405020304" pitchFamily="18" charset="0"/>
                <a:cs typeface="Times New Roman" panose="02020603050405020304" pitchFamily="18" charset="0"/>
              </a:rPr>
              <a:t>-monitor telnet:127.0.0.1:3010,server,nowait,ipv4</a:t>
            </a:r>
            <a:endParaRPr lang="ko-KR" altLang="en-US" sz="1400" dirty="0">
              <a:latin typeface="Times New Roman" panose="02020603050405020304" pitchFamily="18" charset="0"/>
              <a:cs typeface="Times New Roman" panose="02020603050405020304" pitchFamily="18" charset="0"/>
            </a:endParaRPr>
          </a:p>
        </p:txBody>
      </p:sp>
      <p:pic>
        <p:nvPicPr>
          <p:cNvPr id="14" name="Picture 2" descr="http://publicdomainvectors.org/photos/Anonymous_Keyboard_1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7" name="직사각형 16"/>
          <p:cNvSpPr/>
          <p:nvPr/>
        </p:nvSpPr>
        <p:spPr>
          <a:xfrm>
            <a:off x="16473" y="1619899"/>
            <a:ext cx="9111049" cy="369332"/>
          </a:xfrm>
          <a:prstGeom prst="rect">
            <a:avLst/>
          </a:prstGeom>
          <a:ln w="31750">
            <a:solidFill>
              <a:srgbClr val="C00000"/>
            </a:solidFill>
          </a:ln>
        </p:spPr>
        <p:txBody>
          <a:bodyPr wrap="square">
            <a:spAutoFit/>
          </a:bodyPr>
          <a:lstStyle/>
          <a:p>
            <a:pPr algn="just"/>
            <a:r>
              <a:rPr lang="en-US" altLang="ko-KR" dirty="0">
                <a:latin typeface="Times New Roman" panose="02020603050405020304" pitchFamily="18" charset="0"/>
                <a:cs typeface="Times New Roman" panose="02020603050405020304" pitchFamily="18" charset="0"/>
              </a:rPr>
              <a:t>$sudo qemu-img create </a:t>
            </a:r>
            <a:r>
              <a:rPr lang="en-US" altLang="ko-KR" dirty="0">
                <a:solidFill>
                  <a:srgbClr val="FF0000"/>
                </a:solidFill>
                <a:latin typeface="Times New Roman" panose="02020603050405020304" pitchFamily="18" charset="0"/>
                <a:cs typeface="Times New Roman" panose="02020603050405020304" pitchFamily="18" charset="0"/>
              </a:rPr>
              <a:t>[img_name]</a:t>
            </a:r>
            <a:r>
              <a:rPr lang="en-US" altLang="ko-KR" dirty="0">
                <a:latin typeface="Times New Roman" panose="02020603050405020304" pitchFamily="18" charset="0"/>
                <a:cs typeface="Times New Roman" panose="02020603050405020304" pitchFamily="18" charset="0"/>
              </a:rPr>
              <a:t>.img -f qcow2 </a:t>
            </a:r>
            <a:r>
              <a:rPr lang="en-US" altLang="ko-KR" dirty="0">
                <a:solidFill>
                  <a:srgbClr val="FF0000"/>
                </a:solidFill>
                <a:latin typeface="Times New Roman" panose="02020603050405020304" pitchFamily="18" charset="0"/>
                <a:cs typeface="Times New Roman" panose="02020603050405020304" pitchFamily="18" charset="0"/>
              </a:rPr>
              <a:t>[storage_capacity]</a:t>
            </a:r>
            <a:endParaRPr lang="ko-KR" altLang="en-US" dirty="0">
              <a:solidFill>
                <a:srgbClr val="FF0000"/>
              </a:solidFill>
              <a:latin typeface="Times New Roman" panose="02020603050405020304" pitchFamily="18" charset="0"/>
              <a:cs typeface="Times New Roman" panose="02020603050405020304" pitchFamily="18" charset="0"/>
            </a:endParaRPr>
          </a:p>
        </p:txBody>
      </p:sp>
      <p:sp>
        <p:nvSpPr>
          <p:cNvPr id="18" name="직사각형 17"/>
          <p:cNvSpPr/>
          <p:nvPr/>
        </p:nvSpPr>
        <p:spPr>
          <a:xfrm>
            <a:off x="16473" y="3321361"/>
            <a:ext cx="9111049" cy="1200329"/>
          </a:xfrm>
          <a:prstGeom prst="rect">
            <a:avLst/>
          </a:prstGeom>
          <a:ln w="31750">
            <a:solidFill>
              <a:srgbClr val="C00000"/>
            </a:solidFill>
          </a:ln>
        </p:spPr>
        <p:txBody>
          <a:bodyPr wrap="square">
            <a:spAutoFit/>
          </a:bodyPr>
          <a:lstStyle/>
          <a:p>
            <a:pPr algn="just"/>
            <a:r>
              <a:rPr lang="en-US" altLang="ko-KR" dirty="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sudo kvm -m </a:t>
            </a:r>
            <a:r>
              <a:rPr lang="en-US" altLang="ko-KR" dirty="0">
                <a:solidFill>
                  <a:srgbClr val="FF0000"/>
                </a:solidFill>
                <a:latin typeface="Times New Roman" panose="02020603050405020304" pitchFamily="18" charset="0"/>
                <a:cs typeface="Times New Roman" panose="02020603050405020304" pitchFamily="18" charset="0"/>
              </a:rPr>
              <a:t>[memory_capacity]</a:t>
            </a:r>
            <a:r>
              <a:rPr lang="ko-KR" altLang="en-US" dirty="0">
                <a:latin typeface="Times New Roman" panose="02020603050405020304" pitchFamily="18" charset="0"/>
                <a:cs typeface="Times New Roman" panose="02020603050405020304" pitchFamily="18" charset="0"/>
              </a:rPr>
              <a:t> -name</a:t>
            </a:r>
            <a:r>
              <a:rPr lang="en-US" altLang="ko-KR" dirty="0">
                <a:solidFill>
                  <a:srgbClr val="FF0000"/>
                </a:solidFill>
                <a:latin typeface="Times New Roman" panose="02020603050405020304" pitchFamily="18" charset="0"/>
                <a:cs typeface="Times New Roman" panose="02020603050405020304" pitchFamily="18" charset="0"/>
              </a:rPr>
              <a:t> [vm_name]</a:t>
            </a:r>
            <a:r>
              <a:rPr lang="en-US" altLang="ko-KR" dirty="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-smp cpus=</a:t>
            </a:r>
            <a:r>
              <a:rPr lang="en-US" altLang="ko-KR" dirty="0">
                <a:solidFill>
                  <a:srgbClr val="FF0000"/>
                </a:solidFill>
                <a:latin typeface="Times New Roman" panose="02020603050405020304" pitchFamily="18" charset="0"/>
                <a:cs typeface="Times New Roman" panose="02020603050405020304" pitchFamily="18" charset="0"/>
              </a:rPr>
              <a:t>[#cpu]</a:t>
            </a:r>
            <a:r>
              <a:rPr lang="ko-KR" altLang="en-US" dirty="0">
                <a:latin typeface="Times New Roman" panose="02020603050405020304" pitchFamily="18" charset="0"/>
                <a:cs typeface="Times New Roman" panose="02020603050405020304" pitchFamily="18" charset="0"/>
              </a:rPr>
              <a:t>,maxcpus=</a:t>
            </a:r>
            <a:r>
              <a:rPr lang="en-US" altLang="ko-KR" dirty="0">
                <a:latin typeface="Times New Roman" panose="02020603050405020304" pitchFamily="18" charset="0"/>
                <a:cs typeface="Times New Roman" panose="02020603050405020304" pitchFamily="18" charset="0"/>
              </a:rPr>
              <a:t> </a:t>
            </a:r>
            <a:r>
              <a:rPr lang="en-US" altLang="ko-KR" dirty="0">
                <a:solidFill>
                  <a:srgbClr val="FF0000"/>
                </a:solidFill>
                <a:latin typeface="Times New Roman" panose="02020603050405020304" pitchFamily="18" charset="0"/>
                <a:cs typeface="Times New Roman" panose="02020603050405020304" pitchFamily="18" charset="0"/>
              </a:rPr>
              <a:t>[#maxcpu]</a:t>
            </a:r>
            <a:r>
              <a:rPr lang="ko-KR" altLang="en-US" dirty="0">
                <a:latin typeface="Times New Roman" panose="02020603050405020304" pitchFamily="18" charset="0"/>
                <a:cs typeface="Times New Roman" panose="02020603050405020304" pitchFamily="18" charset="0"/>
              </a:rPr>
              <a:t> -device virtio-net-pci,netdev=net0,mac=</a:t>
            </a:r>
            <a:r>
              <a:rPr lang="en-US" altLang="ko-KR" dirty="0">
                <a:latin typeface="Times New Roman" panose="02020603050405020304" pitchFamily="18" charset="0"/>
                <a:cs typeface="Times New Roman" panose="02020603050405020304" pitchFamily="18" charset="0"/>
              </a:rPr>
              <a:t> </a:t>
            </a:r>
            <a:r>
              <a:rPr lang="en-US" altLang="ko-KR" dirty="0">
                <a:solidFill>
                  <a:srgbClr val="FF0000"/>
                </a:solidFill>
                <a:latin typeface="Times New Roman" panose="02020603050405020304" pitchFamily="18" charset="0"/>
                <a:cs typeface="Times New Roman" panose="02020603050405020304" pitchFamily="18" charset="0"/>
              </a:rPr>
              <a:t>[EE:EE:EE:EE:EE:EE]</a:t>
            </a:r>
            <a:r>
              <a:rPr lang="ko-KR" altLang="en-US" dirty="0">
                <a:latin typeface="Times New Roman" panose="02020603050405020304" pitchFamily="18" charset="0"/>
                <a:cs typeface="Times New Roman" panose="02020603050405020304" pitchFamily="18" charset="0"/>
              </a:rPr>
              <a:t> -netdev tap,id=net0,ifname=</a:t>
            </a:r>
            <a:r>
              <a:rPr lang="en-US" altLang="ko-KR" dirty="0">
                <a:solidFill>
                  <a:srgbClr val="FF0000"/>
                </a:solidFill>
                <a:latin typeface="Times New Roman" panose="02020603050405020304" pitchFamily="18" charset="0"/>
                <a:cs typeface="Times New Roman" panose="02020603050405020304" pitchFamily="18" charset="0"/>
              </a:rPr>
              <a:t> [tap_name]</a:t>
            </a:r>
            <a:r>
              <a:rPr lang="ko-KR" altLang="en-US" dirty="0">
                <a:latin typeface="Times New Roman" panose="02020603050405020304" pitchFamily="18" charset="0"/>
                <a:cs typeface="Times New Roman" panose="02020603050405020304" pitchFamily="18" charset="0"/>
              </a:rPr>
              <a:t>,script=no -boot d </a:t>
            </a:r>
            <a:r>
              <a:rPr lang="en-US" altLang="ko-KR" dirty="0">
                <a:solidFill>
                  <a:srgbClr val="FF0000"/>
                </a:solidFill>
                <a:latin typeface="Times New Roman" panose="02020603050405020304" pitchFamily="18" charset="0"/>
                <a:cs typeface="Times New Roman" panose="02020603050405020304" pitchFamily="18" charset="0"/>
              </a:rPr>
              <a:t>[img_name]</a:t>
            </a:r>
            <a:r>
              <a:rPr lang="ko-KR" altLang="en-US" dirty="0">
                <a:latin typeface="Times New Roman" panose="02020603050405020304" pitchFamily="18" charset="0"/>
                <a:cs typeface="Times New Roman" panose="02020603050405020304" pitchFamily="18" charset="0"/>
              </a:rPr>
              <a:t>.img -cdrom </a:t>
            </a:r>
            <a:r>
              <a:rPr lang="en-US" altLang="ko-KR" dirty="0">
                <a:latin typeface="Times New Roman" panose="02020603050405020304" pitchFamily="18" charset="0"/>
                <a:cs typeface="Times New Roman" panose="02020603050405020304" pitchFamily="18" charset="0"/>
              </a:rPr>
              <a:t>ubuntu-16.04.4-server-amd64.iso </a:t>
            </a:r>
            <a:r>
              <a:rPr lang="ko-KR" altLang="en-US" dirty="0">
                <a:latin typeface="Times New Roman" panose="02020603050405020304" pitchFamily="18" charset="0"/>
                <a:cs typeface="Times New Roman" panose="02020603050405020304" pitchFamily="18" charset="0"/>
              </a:rPr>
              <a:t>-vnc :</a:t>
            </a:r>
            <a:r>
              <a:rPr lang="en-US" altLang="ko-KR" dirty="0">
                <a:solidFill>
                  <a:srgbClr val="FF0000"/>
                </a:solidFill>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 </a:t>
            </a:r>
            <a:r>
              <a:rPr lang="en-US" altLang="ko-KR" dirty="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daemonize </a:t>
            </a:r>
            <a:r>
              <a:rPr lang="en-US" altLang="ko-KR" dirty="0">
                <a:latin typeface="Times New Roman" panose="02020603050405020304" pitchFamily="18" charset="0"/>
                <a:cs typeface="Times New Roman" panose="02020603050405020304" pitchFamily="18" charset="0"/>
              </a:rPr>
              <a:t>-monitor telnet:127.0.0.1:3010,server,nowait,ipv4</a:t>
            </a:r>
            <a:endParaRPr lang="ko-KR" altLang="en-US" dirty="0">
              <a:latin typeface="Times New Roman" panose="02020603050405020304" pitchFamily="18" charset="0"/>
              <a:cs typeface="Times New Roman" panose="02020603050405020304" pitchFamily="18" charset="0"/>
            </a:endParaRP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31</a:t>
            </a:fld>
            <a:endParaRPr lang="ko-KR" altLang="en-US"/>
          </a:p>
        </p:txBody>
      </p:sp>
      <p:sp>
        <p:nvSpPr>
          <p:cNvPr id="12" name="직사각형 11"/>
          <p:cNvSpPr/>
          <p:nvPr/>
        </p:nvSpPr>
        <p:spPr>
          <a:xfrm>
            <a:off x="16473" y="2086176"/>
            <a:ext cx="9111049" cy="369332"/>
          </a:xfrm>
          <a:prstGeom prst="rect">
            <a:avLst/>
          </a:prstGeom>
          <a:ln w="31750">
            <a:solidFill>
              <a:schemeClr val="tx1"/>
            </a:solidFill>
          </a:ln>
        </p:spPr>
        <p:txBody>
          <a:bodyPr wrap="square">
            <a:spAutoFit/>
          </a:bodyPr>
          <a:lstStyle/>
          <a:p>
            <a:r>
              <a:rPr lang="en-US" altLang="ko-KR" dirty="0">
                <a:latin typeface="Times New Roman" panose="02020603050405020304" pitchFamily="18" charset="0"/>
                <a:cs typeface="Times New Roman" panose="02020603050405020304" pitchFamily="18" charset="0"/>
              </a:rPr>
              <a:t>$</a:t>
            </a:r>
            <a:r>
              <a:rPr lang="en-US" altLang="ko-KR" dirty="0" err="1">
                <a:latin typeface="Times New Roman" panose="02020603050405020304" pitchFamily="18" charset="0"/>
                <a:cs typeface="Times New Roman" panose="02020603050405020304" pitchFamily="18" charset="0"/>
              </a:rPr>
              <a:t>sudo</a:t>
            </a:r>
            <a:r>
              <a:rPr lang="en-US" altLang="ko-KR" dirty="0">
                <a:latin typeface="Times New Roman" panose="02020603050405020304" pitchFamily="18" charset="0"/>
                <a:cs typeface="Times New Roman" panose="02020603050405020304" pitchFamily="18" charset="0"/>
              </a:rPr>
              <a:t> </a:t>
            </a:r>
            <a:r>
              <a:rPr lang="en-US" altLang="ko-KR" dirty="0" err="1">
                <a:latin typeface="Times New Roman" panose="02020603050405020304" pitchFamily="18" charset="0"/>
                <a:cs typeface="Times New Roman" panose="02020603050405020304" pitchFamily="18" charset="0"/>
              </a:rPr>
              <a:t>qemu-img</a:t>
            </a:r>
            <a:r>
              <a:rPr lang="en-US" altLang="ko-KR" dirty="0">
                <a:latin typeface="Times New Roman" panose="02020603050405020304" pitchFamily="18" charset="0"/>
                <a:cs typeface="Times New Roman" panose="02020603050405020304" pitchFamily="18" charset="0"/>
              </a:rPr>
              <a:t> create </a:t>
            </a:r>
            <a:r>
              <a:rPr lang="en-US" altLang="ko-KR" dirty="0">
                <a:solidFill>
                  <a:srgbClr val="FF0000"/>
                </a:solidFill>
                <a:latin typeface="Times New Roman" panose="02020603050405020304" pitchFamily="18" charset="0"/>
                <a:cs typeface="Times New Roman" panose="02020603050405020304" pitchFamily="18" charset="0"/>
              </a:rPr>
              <a:t>vFunction20.img</a:t>
            </a:r>
            <a:r>
              <a:rPr lang="en-US" altLang="ko-KR" dirty="0">
                <a:latin typeface="Times New Roman" panose="02020603050405020304" pitchFamily="18" charset="0"/>
                <a:cs typeface="Times New Roman" panose="02020603050405020304" pitchFamily="18" charset="0"/>
              </a:rPr>
              <a:t> –f qcow2 </a:t>
            </a:r>
            <a:r>
              <a:rPr lang="en-US" altLang="ko-KR" dirty="0">
                <a:solidFill>
                  <a:srgbClr val="FF0000"/>
                </a:solidFill>
                <a:latin typeface="Times New Roman" panose="02020603050405020304" pitchFamily="18" charset="0"/>
                <a:cs typeface="Times New Roman" panose="02020603050405020304" pitchFamily="18" charset="0"/>
              </a:rPr>
              <a:t>10G</a:t>
            </a:r>
            <a:endParaRPr lang="ko-KR" altLang="en-US" dirty="0">
              <a:solidFill>
                <a:srgbClr val="FF0000"/>
              </a:solidFill>
            </a:endParaRPr>
          </a:p>
        </p:txBody>
      </p:sp>
      <p:sp>
        <p:nvSpPr>
          <p:cNvPr id="16" name="TextBox 15"/>
          <p:cNvSpPr txBox="1"/>
          <p:nvPr/>
        </p:nvSpPr>
        <p:spPr>
          <a:xfrm>
            <a:off x="-24004" y="5546383"/>
            <a:ext cx="9144000" cy="369332"/>
          </a:xfrm>
          <a:prstGeom prst="rect">
            <a:avLst/>
          </a:prstGeom>
          <a:noFill/>
        </p:spPr>
        <p:txBody>
          <a:bodyPr wrap="square" rtlCol="0">
            <a:spAutoFit/>
          </a:bodyPr>
          <a:lstStyle/>
          <a:p>
            <a:r>
              <a:rPr lang="en-US" altLang="ko-KR" dirty="0"/>
              <a:t>Install VNC viewer and see inside of VM</a:t>
            </a:r>
          </a:p>
        </p:txBody>
      </p:sp>
      <p:sp>
        <p:nvSpPr>
          <p:cNvPr id="20" name="직사각형 19"/>
          <p:cNvSpPr/>
          <p:nvPr/>
        </p:nvSpPr>
        <p:spPr>
          <a:xfrm>
            <a:off x="16473" y="5924114"/>
            <a:ext cx="9111049" cy="646331"/>
          </a:xfrm>
          <a:prstGeom prst="rect">
            <a:avLst/>
          </a:prstGeom>
          <a:ln w="31750">
            <a:solidFill>
              <a:schemeClr val="tx1"/>
            </a:solidFill>
          </a:ln>
        </p:spPr>
        <p:txBody>
          <a:bodyPr wrap="square">
            <a:spAutoFit/>
          </a:bodyPr>
          <a:lstStyle/>
          <a:p>
            <a:pPr algn="just"/>
            <a:r>
              <a:rPr lang="en-US" altLang="ko-KR" dirty="0">
                <a:latin typeface="Times New Roman" panose="02020603050405020304" pitchFamily="18" charset="0"/>
                <a:cs typeface="Times New Roman" panose="02020603050405020304" pitchFamily="18" charset="0"/>
              </a:rPr>
              <a:t>$</a:t>
            </a:r>
            <a:r>
              <a:rPr lang="en-US" altLang="ko-KR" dirty="0" err="1">
                <a:latin typeface="Times New Roman" panose="02020603050405020304" pitchFamily="18" charset="0"/>
                <a:cs typeface="Times New Roman" panose="02020603050405020304" pitchFamily="18" charset="0"/>
              </a:rPr>
              <a:t>sudo</a:t>
            </a:r>
            <a:r>
              <a:rPr lang="en-US" altLang="ko-KR" dirty="0">
                <a:latin typeface="Times New Roman" panose="02020603050405020304" pitchFamily="18" charset="0"/>
                <a:cs typeface="Times New Roman" panose="02020603050405020304" pitchFamily="18" charset="0"/>
              </a:rPr>
              <a:t> apt-get install xvnc4viewer</a:t>
            </a:r>
          </a:p>
          <a:p>
            <a:pPr algn="just"/>
            <a:r>
              <a:rPr lang="en-US" altLang="ko-KR" dirty="0">
                <a:latin typeface="Times New Roman" panose="02020603050405020304" pitchFamily="18" charset="0"/>
                <a:cs typeface="Times New Roman" panose="02020603050405020304" pitchFamily="18" charset="0"/>
              </a:rPr>
              <a:t>$xvnc4viewer localhost</a:t>
            </a:r>
            <a:r>
              <a:rPr lang="en-US" altLang="ko-KR" dirty="0">
                <a:solidFill>
                  <a:srgbClr val="FF0000"/>
                </a:solidFill>
                <a:latin typeface="Times New Roman" panose="02020603050405020304" pitchFamily="18" charset="0"/>
                <a:cs typeface="Times New Roman" panose="02020603050405020304" pitchFamily="18" charset="0"/>
              </a:rPr>
              <a:t> </a:t>
            </a:r>
            <a:r>
              <a:rPr lang="en-US" altLang="ko-KR" dirty="0">
                <a:latin typeface="Times New Roman" panose="02020603050405020304" pitchFamily="18" charset="0"/>
                <a:cs typeface="Times New Roman" panose="02020603050405020304" pitchFamily="18" charset="0"/>
              </a:rPr>
              <a:t>:5</a:t>
            </a:r>
          </a:p>
        </p:txBody>
      </p:sp>
      <p:sp>
        <p:nvSpPr>
          <p:cNvPr id="19" name="TextBox 18"/>
          <p:cNvSpPr txBox="1"/>
          <p:nvPr/>
        </p:nvSpPr>
        <p:spPr>
          <a:xfrm>
            <a:off x="16473" y="2450242"/>
            <a:ext cx="7343190" cy="261610"/>
          </a:xfrm>
          <a:prstGeom prst="rect">
            <a:avLst/>
          </a:prstGeom>
          <a:noFill/>
        </p:spPr>
        <p:txBody>
          <a:bodyPr wrap="square" rtlCol="0">
            <a:spAutoFit/>
          </a:bodyPr>
          <a:lstStyle/>
          <a:p>
            <a:pPr algn="just"/>
            <a:r>
              <a:rPr lang="en-US" altLang="ko-KR" sz="1050" dirty="0">
                <a:latin typeface="+mj-lt"/>
              </a:rPr>
              <a:t>Result..</a:t>
            </a:r>
          </a:p>
        </p:txBody>
      </p:sp>
    </p:spTree>
    <p:extLst>
      <p:ext uri="{BB962C8B-B14F-4D97-AF65-F5344CB8AC3E}">
        <p14:creationId xmlns:p14="http://schemas.microsoft.com/office/powerpoint/2010/main" val="12818123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stretch>
            <a:fillRect/>
          </a:stretch>
        </p:blipFill>
        <p:spPr>
          <a:xfrm>
            <a:off x="455537" y="3018581"/>
            <a:ext cx="3352800" cy="1390650"/>
          </a:xfrm>
          <a:prstGeom prst="rect">
            <a:avLst/>
          </a:prstGeom>
        </p:spPr>
      </p:pic>
      <p:sp>
        <p:nvSpPr>
          <p:cNvPr id="5" name="TextBox 4"/>
          <p:cNvSpPr txBox="1"/>
          <p:nvPr/>
        </p:nvSpPr>
        <p:spPr>
          <a:xfrm>
            <a:off x="2260873" y="2002744"/>
            <a:ext cx="2520883" cy="646331"/>
          </a:xfrm>
          <a:prstGeom prst="rect">
            <a:avLst/>
          </a:prstGeom>
          <a:noFill/>
        </p:spPr>
        <p:txBody>
          <a:bodyPr wrap="none" rtlCol="0">
            <a:spAutoFit/>
          </a:bodyPr>
          <a:lstStyle/>
          <a:p>
            <a:r>
              <a:rPr lang="en-US" altLang="ko-KR" dirty="0">
                <a:solidFill>
                  <a:srgbClr val="FF0000"/>
                </a:solidFill>
              </a:rPr>
              <a:t>IP address:vnc number</a:t>
            </a:r>
          </a:p>
          <a:p>
            <a:r>
              <a:rPr lang="en-US" altLang="ko-KR" dirty="0"/>
              <a:t>ex) 210.203.x.x:5</a:t>
            </a:r>
            <a:endParaRPr lang="ko-KR" altLang="en-US" dirty="0"/>
          </a:p>
        </p:txBody>
      </p:sp>
      <p:cxnSp>
        <p:nvCxnSpPr>
          <p:cNvPr id="7" name="직선 화살표 연결선 6"/>
          <p:cNvCxnSpPr>
            <a:stCxn id="5" idx="2"/>
          </p:cNvCxnSpPr>
          <p:nvPr/>
        </p:nvCxnSpPr>
        <p:spPr>
          <a:xfrm flipH="1">
            <a:off x="2260874" y="2649075"/>
            <a:ext cx="1260441" cy="70371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그림 9"/>
          <p:cNvPicPr>
            <a:picLocks noChangeAspect="1"/>
          </p:cNvPicPr>
          <p:nvPr/>
        </p:nvPicPr>
        <p:blipFill>
          <a:blip r:embed="rId4"/>
          <a:stretch>
            <a:fillRect/>
          </a:stretch>
        </p:blipFill>
        <p:spPr>
          <a:xfrm>
            <a:off x="4157688" y="3018581"/>
            <a:ext cx="4644422" cy="3656855"/>
          </a:xfrm>
          <a:prstGeom prst="rect">
            <a:avLst/>
          </a:prstGeom>
        </p:spPr>
      </p:pic>
      <p:sp>
        <p:nvSpPr>
          <p:cNvPr id="12" name="제목 1"/>
          <p:cNvSpPr>
            <a:spLocks noGrp="1"/>
          </p:cNvSpPr>
          <p:nvPr>
            <p:ph type="title"/>
          </p:nvPr>
        </p:nvSpPr>
        <p:spPr>
          <a:xfrm>
            <a:off x="0" y="0"/>
            <a:ext cx="9144000" cy="1325563"/>
          </a:xfrm>
        </p:spPr>
        <p:txBody>
          <a:bodyPr>
            <a:normAutofit/>
          </a:bodyPr>
          <a:lstStyle/>
          <a:p>
            <a:r>
              <a:rPr lang="en-US" altLang="ko-KR" sz="4000" dirty="0">
                <a:solidFill>
                  <a:srgbClr val="FF0000"/>
                </a:solidFill>
              </a:rPr>
              <a:t>KVM</a:t>
            </a:r>
            <a:br>
              <a:rPr lang="en-US" altLang="ko-KR" sz="4000" dirty="0">
                <a:solidFill>
                  <a:srgbClr val="FF0000"/>
                </a:solidFill>
              </a:rPr>
            </a:br>
            <a:r>
              <a:rPr lang="en-US" altLang="ko-KR" sz="3200" dirty="0">
                <a:solidFill>
                  <a:srgbClr val="FF0000"/>
                </a:solidFill>
              </a:rPr>
              <a:t>- Install Ubuntu to VM</a:t>
            </a:r>
            <a:endParaRPr lang="ko-KR" altLang="en-US" sz="4000" dirty="0">
              <a:solidFill>
                <a:srgbClr val="FF0000"/>
              </a:solidFill>
            </a:endParaRPr>
          </a:p>
        </p:txBody>
      </p:sp>
      <p:sp>
        <p:nvSpPr>
          <p:cNvPr id="8" name="순서도: 처리 7"/>
          <p:cNvSpPr/>
          <p:nvPr/>
        </p:nvSpPr>
        <p:spPr>
          <a:xfrm>
            <a:off x="1983898" y="3445476"/>
            <a:ext cx="439549" cy="93228"/>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Picture 2" descr="http://publicdomainvectors.org/photos/Anonymous_Keyboard_1_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2" name="슬라이드 번호 개체 틀 1"/>
          <p:cNvSpPr>
            <a:spLocks noGrp="1"/>
          </p:cNvSpPr>
          <p:nvPr>
            <p:ph type="sldNum" sz="quarter" idx="12"/>
          </p:nvPr>
        </p:nvSpPr>
        <p:spPr/>
        <p:txBody>
          <a:bodyPr/>
          <a:lstStyle/>
          <a:p>
            <a:fld id="{2A77177F-D4BC-47C1-ABEC-AF5DF9643428}" type="slidenum">
              <a:rPr lang="ko-KR" altLang="en-US" smtClean="0"/>
              <a:t>32</a:t>
            </a:fld>
            <a:endParaRPr lang="ko-KR" altLang="en-US"/>
          </a:p>
        </p:txBody>
      </p:sp>
    </p:spTree>
    <p:extLst>
      <p:ext uri="{BB962C8B-B14F-4D97-AF65-F5344CB8AC3E}">
        <p14:creationId xmlns:p14="http://schemas.microsoft.com/office/powerpoint/2010/main" val="27286334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a:stretch>
            <a:fillRect/>
          </a:stretch>
        </p:blipFill>
        <p:spPr>
          <a:xfrm>
            <a:off x="738187" y="442912"/>
            <a:ext cx="7667625" cy="5972175"/>
          </a:xfrm>
          <a:prstGeom prst="rect">
            <a:avLst/>
          </a:prstGeom>
        </p:spPr>
      </p:pic>
      <p:sp>
        <p:nvSpPr>
          <p:cNvPr id="4" name="슬라이드 번호 개체 틀 3"/>
          <p:cNvSpPr>
            <a:spLocks noGrp="1"/>
          </p:cNvSpPr>
          <p:nvPr>
            <p:ph type="sldNum" sz="quarter" idx="12"/>
          </p:nvPr>
        </p:nvSpPr>
        <p:spPr/>
        <p:txBody>
          <a:bodyPr/>
          <a:lstStyle/>
          <a:p>
            <a:fld id="{2A77177F-D4BC-47C1-ABEC-AF5DF9643428}" type="slidenum">
              <a:rPr lang="ko-KR" altLang="en-US" smtClean="0"/>
              <a:t>33</a:t>
            </a:fld>
            <a:endParaRPr lang="ko-KR" altLang="en-US"/>
          </a:p>
        </p:txBody>
      </p:sp>
    </p:spTree>
    <p:extLst>
      <p:ext uri="{BB962C8B-B14F-4D97-AF65-F5344CB8AC3E}">
        <p14:creationId xmlns:p14="http://schemas.microsoft.com/office/powerpoint/2010/main" val="22856417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a:stretch>
            <a:fillRect/>
          </a:stretch>
        </p:blipFill>
        <p:spPr>
          <a:xfrm>
            <a:off x="742950" y="476250"/>
            <a:ext cx="7658100" cy="5905500"/>
          </a:xfrm>
          <a:prstGeom prst="rect">
            <a:avLst/>
          </a:prstGeom>
        </p:spPr>
      </p:pic>
      <p:sp>
        <p:nvSpPr>
          <p:cNvPr id="4" name="슬라이드 번호 개체 틀 3"/>
          <p:cNvSpPr>
            <a:spLocks noGrp="1"/>
          </p:cNvSpPr>
          <p:nvPr>
            <p:ph type="sldNum" sz="quarter" idx="12"/>
          </p:nvPr>
        </p:nvSpPr>
        <p:spPr/>
        <p:txBody>
          <a:bodyPr/>
          <a:lstStyle/>
          <a:p>
            <a:fld id="{2A77177F-D4BC-47C1-ABEC-AF5DF9643428}" type="slidenum">
              <a:rPr lang="ko-KR" altLang="en-US" smtClean="0"/>
              <a:t>34</a:t>
            </a:fld>
            <a:endParaRPr lang="ko-KR" altLang="en-US"/>
          </a:p>
        </p:txBody>
      </p:sp>
    </p:spTree>
    <p:extLst>
      <p:ext uri="{BB962C8B-B14F-4D97-AF65-F5344CB8AC3E}">
        <p14:creationId xmlns:p14="http://schemas.microsoft.com/office/powerpoint/2010/main" val="20575846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a:stretch>
            <a:fillRect/>
          </a:stretch>
        </p:blipFill>
        <p:spPr>
          <a:xfrm>
            <a:off x="781050" y="457200"/>
            <a:ext cx="7581900" cy="5943600"/>
          </a:xfrm>
          <a:prstGeom prst="rect">
            <a:avLst/>
          </a:prstGeom>
        </p:spPr>
      </p:pic>
      <p:sp>
        <p:nvSpPr>
          <p:cNvPr id="3" name="TextBox 2"/>
          <p:cNvSpPr txBox="1"/>
          <p:nvPr/>
        </p:nvSpPr>
        <p:spPr>
          <a:xfrm>
            <a:off x="3934407" y="3557006"/>
            <a:ext cx="1664238" cy="369332"/>
          </a:xfrm>
          <a:prstGeom prst="rect">
            <a:avLst/>
          </a:prstGeom>
          <a:noFill/>
        </p:spPr>
        <p:txBody>
          <a:bodyPr wrap="none" rtlCol="0">
            <a:spAutoFit/>
          </a:bodyPr>
          <a:lstStyle/>
          <a:p>
            <a:r>
              <a:rPr lang="en-US" altLang="ko-KR" dirty="0">
                <a:solidFill>
                  <a:srgbClr val="FF0000"/>
                </a:solidFill>
              </a:rPr>
              <a:t>public address</a:t>
            </a:r>
            <a:endParaRPr lang="ko-KR" altLang="en-US" dirty="0">
              <a:solidFill>
                <a:srgbClr val="FF0000"/>
              </a:solidFill>
            </a:endParaRPr>
          </a:p>
        </p:txBody>
      </p:sp>
      <p:sp>
        <p:nvSpPr>
          <p:cNvPr id="5" name="직사각형 4"/>
          <p:cNvSpPr/>
          <p:nvPr/>
        </p:nvSpPr>
        <p:spPr>
          <a:xfrm>
            <a:off x="1902941" y="4078531"/>
            <a:ext cx="1062681" cy="1639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화살표 연결선 3"/>
          <p:cNvCxnSpPr/>
          <p:nvPr/>
        </p:nvCxnSpPr>
        <p:spPr>
          <a:xfrm flipH="1">
            <a:off x="2434281" y="3765869"/>
            <a:ext cx="1500126" cy="3209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슬라이드 번호 개체 틀 6"/>
          <p:cNvSpPr>
            <a:spLocks noGrp="1"/>
          </p:cNvSpPr>
          <p:nvPr>
            <p:ph type="sldNum" sz="quarter" idx="12"/>
          </p:nvPr>
        </p:nvSpPr>
        <p:spPr/>
        <p:txBody>
          <a:bodyPr/>
          <a:lstStyle/>
          <a:p>
            <a:fld id="{2A77177F-D4BC-47C1-ABEC-AF5DF9643428}" type="slidenum">
              <a:rPr lang="ko-KR" altLang="en-US" smtClean="0"/>
              <a:t>35</a:t>
            </a:fld>
            <a:endParaRPr lang="ko-KR" altLang="en-US"/>
          </a:p>
        </p:txBody>
      </p:sp>
    </p:spTree>
    <p:extLst>
      <p:ext uri="{BB962C8B-B14F-4D97-AF65-F5344CB8AC3E}">
        <p14:creationId xmlns:p14="http://schemas.microsoft.com/office/powerpoint/2010/main" val="24515012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a:stretch>
            <a:fillRect/>
          </a:stretch>
        </p:blipFill>
        <p:spPr>
          <a:xfrm>
            <a:off x="728662" y="481012"/>
            <a:ext cx="7686675" cy="5895975"/>
          </a:xfrm>
          <a:prstGeom prst="rect">
            <a:avLst/>
          </a:prstGeom>
        </p:spPr>
      </p:pic>
      <p:sp>
        <p:nvSpPr>
          <p:cNvPr id="4" name="슬라이드 번호 개체 틀 3"/>
          <p:cNvSpPr>
            <a:spLocks noGrp="1"/>
          </p:cNvSpPr>
          <p:nvPr>
            <p:ph type="sldNum" sz="quarter" idx="12"/>
          </p:nvPr>
        </p:nvSpPr>
        <p:spPr/>
        <p:txBody>
          <a:bodyPr/>
          <a:lstStyle/>
          <a:p>
            <a:fld id="{2A77177F-D4BC-47C1-ABEC-AF5DF9643428}" type="slidenum">
              <a:rPr lang="ko-KR" altLang="en-US" smtClean="0"/>
              <a:t>36</a:t>
            </a:fld>
            <a:endParaRPr lang="ko-KR" altLang="en-US"/>
          </a:p>
        </p:txBody>
      </p:sp>
    </p:spTree>
    <p:extLst>
      <p:ext uri="{BB962C8B-B14F-4D97-AF65-F5344CB8AC3E}">
        <p14:creationId xmlns:p14="http://schemas.microsoft.com/office/powerpoint/2010/main" val="22071228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3"/>
          <a:stretch>
            <a:fillRect/>
          </a:stretch>
        </p:blipFill>
        <p:spPr>
          <a:xfrm>
            <a:off x="747712" y="476250"/>
            <a:ext cx="7648575" cy="5905500"/>
          </a:xfrm>
          <a:prstGeom prst="rect">
            <a:avLst/>
          </a:prstGeom>
        </p:spPr>
      </p:pic>
      <p:sp>
        <p:nvSpPr>
          <p:cNvPr id="4" name="TextBox 3"/>
          <p:cNvSpPr txBox="1"/>
          <p:nvPr/>
        </p:nvSpPr>
        <p:spPr>
          <a:xfrm>
            <a:off x="3495868" y="3461746"/>
            <a:ext cx="3764172" cy="369332"/>
          </a:xfrm>
          <a:prstGeom prst="rect">
            <a:avLst/>
          </a:prstGeom>
          <a:noFill/>
        </p:spPr>
        <p:txBody>
          <a:bodyPr wrap="none" rtlCol="0">
            <a:spAutoFit/>
          </a:bodyPr>
          <a:lstStyle/>
          <a:p>
            <a:r>
              <a:rPr lang="en-US" altLang="ko-KR" dirty="0">
                <a:solidFill>
                  <a:srgbClr val="FF0000"/>
                </a:solidFill>
              </a:rPr>
              <a:t>Gateway ip of your public network</a:t>
            </a:r>
            <a:endParaRPr lang="ko-KR" altLang="en-US" dirty="0">
              <a:solidFill>
                <a:srgbClr val="FF0000"/>
              </a:solidFill>
            </a:endParaRPr>
          </a:p>
        </p:txBody>
      </p:sp>
      <p:cxnSp>
        <p:nvCxnSpPr>
          <p:cNvPr id="5" name="직선 화살표 연결선 4"/>
          <p:cNvCxnSpPr/>
          <p:nvPr/>
        </p:nvCxnSpPr>
        <p:spPr>
          <a:xfrm flipH="1">
            <a:off x="2192694" y="3607249"/>
            <a:ext cx="1303174" cy="3209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직사각형 8"/>
          <p:cNvSpPr/>
          <p:nvPr/>
        </p:nvSpPr>
        <p:spPr>
          <a:xfrm>
            <a:off x="1171203" y="3952902"/>
            <a:ext cx="1062681" cy="1639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37</a:t>
            </a:fld>
            <a:endParaRPr lang="ko-KR" altLang="en-US"/>
          </a:p>
        </p:txBody>
      </p:sp>
    </p:spTree>
    <p:extLst>
      <p:ext uri="{BB962C8B-B14F-4D97-AF65-F5344CB8AC3E}">
        <p14:creationId xmlns:p14="http://schemas.microsoft.com/office/powerpoint/2010/main" val="25697204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a:stretch>
            <a:fillRect/>
          </a:stretch>
        </p:blipFill>
        <p:spPr>
          <a:xfrm>
            <a:off x="766762" y="447675"/>
            <a:ext cx="7610475" cy="5962650"/>
          </a:xfrm>
          <a:prstGeom prst="rect">
            <a:avLst/>
          </a:prstGeom>
        </p:spPr>
      </p:pic>
      <p:sp>
        <p:nvSpPr>
          <p:cNvPr id="3" name="TextBox 2"/>
          <p:cNvSpPr txBox="1"/>
          <p:nvPr/>
        </p:nvSpPr>
        <p:spPr>
          <a:xfrm>
            <a:off x="3234610" y="3349779"/>
            <a:ext cx="1939826" cy="369332"/>
          </a:xfrm>
          <a:prstGeom prst="rect">
            <a:avLst/>
          </a:prstGeom>
          <a:noFill/>
        </p:spPr>
        <p:txBody>
          <a:bodyPr wrap="none" rtlCol="0">
            <a:spAutoFit/>
          </a:bodyPr>
          <a:lstStyle/>
          <a:p>
            <a:r>
              <a:rPr lang="en-US" altLang="ko-KR" dirty="0">
                <a:solidFill>
                  <a:srgbClr val="FF0000"/>
                </a:solidFill>
              </a:rPr>
              <a:t>Google DNS server</a:t>
            </a:r>
            <a:endParaRPr lang="ko-KR" altLang="en-US" dirty="0">
              <a:solidFill>
                <a:srgbClr val="FF0000"/>
              </a:solidFill>
            </a:endParaRPr>
          </a:p>
        </p:txBody>
      </p:sp>
      <p:cxnSp>
        <p:nvCxnSpPr>
          <p:cNvPr id="4" name="직선 화살표 연결선 3"/>
          <p:cNvCxnSpPr/>
          <p:nvPr/>
        </p:nvCxnSpPr>
        <p:spPr>
          <a:xfrm flipH="1">
            <a:off x="1931436" y="3495282"/>
            <a:ext cx="1303174" cy="3209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슬라이드 번호 개체 틀 5"/>
          <p:cNvSpPr>
            <a:spLocks noGrp="1"/>
          </p:cNvSpPr>
          <p:nvPr>
            <p:ph type="sldNum" sz="quarter" idx="12"/>
          </p:nvPr>
        </p:nvSpPr>
        <p:spPr/>
        <p:txBody>
          <a:bodyPr/>
          <a:lstStyle/>
          <a:p>
            <a:fld id="{2A77177F-D4BC-47C1-ABEC-AF5DF9643428}" type="slidenum">
              <a:rPr lang="ko-KR" altLang="en-US" smtClean="0"/>
              <a:t>38</a:t>
            </a:fld>
            <a:endParaRPr lang="ko-KR" altLang="en-US"/>
          </a:p>
        </p:txBody>
      </p:sp>
    </p:spTree>
    <p:extLst>
      <p:ext uri="{BB962C8B-B14F-4D97-AF65-F5344CB8AC3E}">
        <p14:creationId xmlns:p14="http://schemas.microsoft.com/office/powerpoint/2010/main" val="41460243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p:cNvGrpSpPr/>
          <p:nvPr/>
        </p:nvGrpSpPr>
        <p:grpSpPr>
          <a:xfrm>
            <a:off x="554540" y="3019304"/>
            <a:ext cx="7981827" cy="3473570"/>
            <a:chOff x="-19137" y="1367011"/>
            <a:chExt cx="9153181" cy="3983326"/>
          </a:xfrm>
        </p:grpSpPr>
        <p:pic>
          <p:nvPicPr>
            <p:cNvPr id="2" name="그림 1"/>
            <p:cNvPicPr>
              <a:picLocks noChangeAspect="1"/>
            </p:cNvPicPr>
            <p:nvPr/>
          </p:nvPicPr>
          <p:blipFill>
            <a:blip r:embed="rId3"/>
            <a:stretch>
              <a:fillRect/>
            </a:stretch>
          </p:blipFill>
          <p:spPr>
            <a:xfrm>
              <a:off x="-19137" y="1367011"/>
              <a:ext cx="4591138" cy="3613994"/>
            </a:xfrm>
            <a:prstGeom prst="rect">
              <a:avLst/>
            </a:prstGeom>
          </p:spPr>
        </p:pic>
        <p:sp>
          <p:nvSpPr>
            <p:cNvPr id="3" name="TextBox 2"/>
            <p:cNvSpPr txBox="1"/>
            <p:nvPr/>
          </p:nvSpPr>
          <p:spPr>
            <a:xfrm>
              <a:off x="1780142" y="4981005"/>
              <a:ext cx="992579" cy="369332"/>
            </a:xfrm>
            <a:prstGeom prst="rect">
              <a:avLst/>
            </a:prstGeom>
            <a:noFill/>
          </p:spPr>
          <p:txBody>
            <a:bodyPr wrap="none" rtlCol="0">
              <a:spAutoFit/>
            </a:bodyPr>
            <a:lstStyle/>
            <a:p>
              <a:r>
                <a:rPr lang="en-US" altLang="ko-KR" dirty="0">
                  <a:solidFill>
                    <a:srgbClr val="FF0000"/>
                  </a:solidFill>
                </a:rPr>
                <a:t>Push esc</a:t>
              </a:r>
              <a:endParaRPr lang="ko-KR" altLang="en-US" dirty="0">
                <a:solidFill>
                  <a:srgbClr val="FF0000"/>
                </a:solidFill>
              </a:endParaRPr>
            </a:p>
          </p:txBody>
        </p:sp>
        <p:pic>
          <p:nvPicPr>
            <p:cNvPr id="5" name="그림 4"/>
            <p:cNvPicPr>
              <a:picLocks noChangeAspect="1"/>
            </p:cNvPicPr>
            <p:nvPr/>
          </p:nvPicPr>
          <p:blipFill>
            <a:blip r:embed="rId4"/>
            <a:stretch>
              <a:fillRect/>
            </a:stretch>
          </p:blipFill>
          <p:spPr>
            <a:xfrm>
              <a:off x="4572000" y="1367011"/>
              <a:ext cx="4562044" cy="3613994"/>
            </a:xfrm>
            <a:prstGeom prst="rect">
              <a:avLst/>
            </a:prstGeom>
          </p:spPr>
        </p:pic>
        <p:sp>
          <p:nvSpPr>
            <p:cNvPr id="6" name="직사각형 5"/>
            <p:cNvSpPr/>
            <p:nvPr/>
          </p:nvSpPr>
          <p:spPr>
            <a:xfrm>
              <a:off x="6125235" y="3736600"/>
              <a:ext cx="1455575" cy="1772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슬라이드 번호 개체 틀 3"/>
          <p:cNvSpPr>
            <a:spLocks noGrp="1"/>
          </p:cNvSpPr>
          <p:nvPr>
            <p:ph type="sldNum" sz="quarter" idx="12"/>
          </p:nvPr>
        </p:nvSpPr>
        <p:spPr/>
        <p:txBody>
          <a:bodyPr/>
          <a:lstStyle/>
          <a:p>
            <a:fld id="{2A77177F-D4BC-47C1-ABEC-AF5DF9643428}" type="slidenum">
              <a:rPr lang="ko-KR" altLang="en-US" smtClean="0"/>
              <a:t>39</a:t>
            </a:fld>
            <a:endParaRPr lang="ko-KR" altLang="en-US"/>
          </a:p>
        </p:txBody>
      </p:sp>
      <p:sp>
        <p:nvSpPr>
          <p:cNvPr id="8" name="직사각형 7"/>
          <p:cNvSpPr/>
          <p:nvPr/>
        </p:nvSpPr>
        <p:spPr>
          <a:xfrm>
            <a:off x="16816" y="1023539"/>
            <a:ext cx="9111049" cy="1754326"/>
          </a:xfrm>
          <a:prstGeom prst="rect">
            <a:avLst/>
          </a:prstGeom>
          <a:ln w="31750">
            <a:solidFill>
              <a:schemeClr val="tx1"/>
            </a:solidFill>
          </a:ln>
        </p:spPr>
        <p:txBody>
          <a:bodyPr wrap="square">
            <a:spAutoFit/>
          </a:bodyPr>
          <a:lstStyle/>
          <a:p>
            <a:r>
              <a:rPr lang="en-US" altLang="ko-KR" dirty="0">
                <a:latin typeface="Times New Roman" panose="02020603050405020304" pitchFamily="18" charset="0"/>
                <a:cs typeface="Times New Roman" panose="02020603050405020304" pitchFamily="18" charset="0"/>
              </a:rPr>
              <a:t>$</a:t>
            </a:r>
            <a:r>
              <a:rPr lang="en-US" altLang="ko-KR" dirty="0"/>
              <a:t>telnet </a:t>
            </a:r>
            <a:r>
              <a:rPr lang="en-US" altLang="ko-KR" dirty="0" err="1"/>
              <a:t>localhost</a:t>
            </a:r>
            <a:r>
              <a:rPr lang="en-US" altLang="ko-KR" dirty="0"/>
              <a:t> 3010</a:t>
            </a:r>
          </a:p>
          <a:p>
            <a:r>
              <a:rPr lang="en-US" altLang="ko-KR" dirty="0">
                <a:solidFill>
                  <a:schemeClr val="bg2">
                    <a:lumMod val="50000"/>
                  </a:schemeClr>
                </a:solidFill>
                <a:latin typeface="Times New Roman" panose="02020603050405020304" pitchFamily="18" charset="0"/>
                <a:cs typeface="Times New Roman" panose="02020603050405020304" pitchFamily="18" charset="0"/>
              </a:rPr>
              <a:t>Trying 127.0.0.1...</a:t>
            </a:r>
          </a:p>
          <a:p>
            <a:r>
              <a:rPr lang="en-US" altLang="ko-KR" dirty="0">
                <a:solidFill>
                  <a:schemeClr val="bg2">
                    <a:lumMod val="50000"/>
                  </a:schemeClr>
                </a:solidFill>
                <a:latin typeface="Times New Roman" panose="02020603050405020304" pitchFamily="18" charset="0"/>
                <a:cs typeface="Times New Roman" panose="02020603050405020304" pitchFamily="18" charset="0"/>
              </a:rPr>
              <a:t>Connected to </a:t>
            </a:r>
            <a:r>
              <a:rPr lang="en-US" altLang="ko-KR" dirty="0" err="1">
                <a:solidFill>
                  <a:schemeClr val="bg2">
                    <a:lumMod val="50000"/>
                  </a:schemeClr>
                </a:solidFill>
                <a:latin typeface="Times New Roman" panose="02020603050405020304" pitchFamily="18" charset="0"/>
                <a:cs typeface="Times New Roman" panose="02020603050405020304" pitchFamily="18" charset="0"/>
              </a:rPr>
              <a:t>localhost.Escape</a:t>
            </a:r>
            <a:r>
              <a:rPr lang="en-US" altLang="ko-KR" dirty="0">
                <a:solidFill>
                  <a:schemeClr val="bg2">
                    <a:lumMod val="50000"/>
                  </a:schemeClr>
                </a:solidFill>
                <a:latin typeface="Times New Roman" panose="02020603050405020304" pitchFamily="18" charset="0"/>
                <a:cs typeface="Times New Roman" panose="02020603050405020304" pitchFamily="18" charset="0"/>
              </a:rPr>
              <a:t> character is '^]'.</a:t>
            </a:r>
          </a:p>
          <a:p>
            <a:endParaRPr lang="en-US" altLang="ko-KR" dirty="0">
              <a:solidFill>
                <a:schemeClr val="bg2">
                  <a:lumMod val="50000"/>
                </a:schemeClr>
              </a:solidFill>
              <a:latin typeface="Times New Roman" panose="02020603050405020304" pitchFamily="18" charset="0"/>
              <a:cs typeface="Times New Roman" panose="02020603050405020304" pitchFamily="18" charset="0"/>
            </a:endParaRPr>
          </a:p>
          <a:p>
            <a:r>
              <a:rPr lang="en-US" altLang="ko-KR" dirty="0">
                <a:solidFill>
                  <a:schemeClr val="bg2">
                    <a:lumMod val="50000"/>
                  </a:schemeClr>
                </a:solidFill>
                <a:latin typeface="Times New Roman" panose="02020603050405020304" pitchFamily="18" charset="0"/>
                <a:cs typeface="Times New Roman" panose="02020603050405020304" pitchFamily="18" charset="0"/>
              </a:rPr>
              <a:t>QEMU 0.11.0 monitor - type 'help' for more information</a:t>
            </a:r>
          </a:p>
          <a:p>
            <a:r>
              <a:rPr lang="en-US" altLang="ko-KR" dirty="0">
                <a:latin typeface="Times New Roman" panose="02020603050405020304" pitchFamily="18" charset="0"/>
                <a:cs typeface="Times New Roman" panose="02020603050405020304" pitchFamily="18" charset="0"/>
              </a:rPr>
              <a:t>(</a:t>
            </a:r>
            <a:r>
              <a:rPr lang="en-US" altLang="ko-KR" dirty="0" err="1">
                <a:latin typeface="Times New Roman" panose="02020603050405020304" pitchFamily="18" charset="0"/>
                <a:cs typeface="Times New Roman" panose="02020603050405020304" pitchFamily="18" charset="0"/>
              </a:rPr>
              <a:t>qemu</a:t>
            </a:r>
            <a:r>
              <a:rPr lang="en-US" altLang="ko-KR" dirty="0">
                <a:latin typeface="Times New Roman" panose="02020603050405020304" pitchFamily="18" charset="0"/>
                <a:cs typeface="Times New Roman" panose="02020603050405020304" pitchFamily="18" charset="0"/>
              </a:rPr>
              <a:t>) eject ide1-cd0</a:t>
            </a:r>
            <a:endParaRPr lang="ko-KR" altLang="en-US" dirty="0">
              <a:solidFill>
                <a:srgbClr val="FF0000"/>
              </a:solidFill>
            </a:endParaRPr>
          </a:p>
        </p:txBody>
      </p:sp>
      <p:pic>
        <p:nvPicPr>
          <p:cNvPr id="9" name="Picture 2" descr="http://publicdomainvectors.org/photos/Anonymous_Keyboard_1_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11826" y="-278878"/>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6815" y="626392"/>
            <a:ext cx="7815969" cy="369332"/>
          </a:xfrm>
          <a:prstGeom prst="rect">
            <a:avLst/>
          </a:prstGeom>
          <a:noFill/>
        </p:spPr>
        <p:txBody>
          <a:bodyPr wrap="square" rtlCol="0">
            <a:spAutoFit/>
          </a:bodyPr>
          <a:lstStyle/>
          <a:p>
            <a:pPr algn="just"/>
            <a:r>
              <a:rPr lang="en-US" altLang="ko-KR" dirty="0">
                <a:latin typeface="+mj-lt"/>
              </a:rPr>
              <a:t>You need to eject Ubuntu install image before booting to the installed OS</a:t>
            </a:r>
          </a:p>
        </p:txBody>
      </p:sp>
      <p:sp>
        <p:nvSpPr>
          <p:cNvPr id="12" name="TextBox 11"/>
          <p:cNvSpPr txBox="1"/>
          <p:nvPr/>
        </p:nvSpPr>
        <p:spPr>
          <a:xfrm>
            <a:off x="16816" y="370640"/>
            <a:ext cx="7343190" cy="369332"/>
          </a:xfrm>
          <a:prstGeom prst="rect">
            <a:avLst/>
          </a:prstGeom>
          <a:noFill/>
        </p:spPr>
        <p:txBody>
          <a:bodyPr wrap="square" rtlCol="0">
            <a:spAutoFit/>
          </a:bodyPr>
          <a:lstStyle/>
          <a:p>
            <a:pPr algn="just"/>
            <a:r>
              <a:rPr lang="en-US" altLang="ko-KR" dirty="0">
                <a:latin typeface="+mj-lt"/>
              </a:rPr>
              <a:t>After installing Ubuntu Linux on the VM….</a:t>
            </a:r>
          </a:p>
        </p:txBody>
      </p:sp>
    </p:spTree>
    <p:extLst>
      <p:ext uri="{BB962C8B-B14F-4D97-AF65-F5344CB8AC3E}">
        <p14:creationId xmlns:p14="http://schemas.microsoft.com/office/powerpoint/2010/main" val="3907605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p:cNvSpPr txBox="1">
            <a:spLocks/>
          </p:cNvSpPr>
          <p:nvPr/>
        </p:nvSpPr>
        <p:spPr>
          <a:xfrm>
            <a:off x="7461" y="0"/>
            <a:ext cx="9144000" cy="782595"/>
          </a:xfrm>
          <a:prstGeom prst="rect">
            <a:avLst/>
          </a:prstGeom>
        </p:spPr>
        <p:txBody>
          <a:bodyPr vert="horz" lIns="91440" tIns="45720" rIns="91440" bIns="45720" rtlCol="0" anchor="t">
            <a:normAutofit fontScale="92500"/>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a:solidFill>
                  <a:srgbClr val="0070C0"/>
                </a:solidFill>
              </a:rPr>
              <a:t>Virtualization: Virtual Machine, Container</a:t>
            </a:r>
            <a:endParaRPr lang="ko-KR" altLang="en-US" sz="4000" dirty="0">
              <a:solidFill>
                <a:srgbClr val="0070C0"/>
              </a:solidFill>
            </a:endParaRP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4</a:t>
            </a:fld>
            <a:endParaRPr lang="ko-KR" altLang="en-US"/>
          </a:p>
        </p:txBody>
      </p:sp>
      <p:pic>
        <p:nvPicPr>
          <p:cNvPr id="4" name="그림 3"/>
          <p:cNvPicPr>
            <a:picLocks noChangeAspect="1"/>
          </p:cNvPicPr>
          <p:nvPr/>
        </p:nvPicPr>
        <p:blipFill>
          <a:blip r:embed="rId3"/>
          <a:stretch>
            <a:fillRect/>
          </a:stretch>
        </p:blipFill>
        <p:spPr>
          <a:xfrm>
            <a:off x="1965941" y="1174061"/>
            <a:ext cx="4681466" cy="2675124"/>
          </a:xfrm>
          <a:prstGeom prst="rect">
            <a:avLst/>
          </a:prstGeom>
        </p:spPr>
      </p:pic>
      <p:pic>
        <p:nvPicPr>
          <p:cNvPr id="5" name="그림 4"/>
          <p:cNvPicPr>
            <a:picLocks noChangeAspect="1"/>
          </p:cNvPicPr>
          <p:nvPr/>
        </p:nvPicPr>
        <p:blipFill>
          <a:blip r:embed="rId4"/>
          <a:stretch>
            <a:fillRect/>
          </a:stretch>
        </p:blipFill>
        <p:spPr>
          <a:xfrm>
            <a:off x="1075147" y="3910148"/>
            <a:ext cx="6355510" cy="2806793"/>
          </a:xfrm>
          <a:prstGeom prst="rect">
            <a:avLst/>
          </a:prstGeom>
        </p:spPr>
      </p:pic>
    </p:spTree>
    <p:extLst>
      <p:ext uri="{BB962C8B-B14F-4D97-AF65-F5344CB8AC3E}">
        <p14:creationId xmlns:p14="http://schemas.microsoft.com/office/powerpoint/2010/main" val="32964860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475" y="2412031"/>
            <a:ext cx="9144000" cy="369332"/>
          </a:xfrm>
          <a:prstGeom prst="rect">
            <a:avLst/>
          </a:prstGeom>
          <a:noFill/>
        </p:spPr>
        <p:txBody>
          <a:bodyPr wrap="square" rtlCol="0">
            <a:spAutoFit/>
          </a:bodyPr>
          <a:lstStyle/>
          <a:p>
            <a:pPr algn="ctr"/>
            <a:r>
              <a:rPr lang="en-US" altLang="ko-KR" dirty="0"/>
              <a:t>If you want boot VM again (mac should be different from others).</a:t>
            </a:r>
          </a:p>
        </p:txBody>
      </p:sp>
      <p:sp>
        <p:nvSpPr>
          <p:cNvPr id="8" name="제목 1"/>
          <p:cNvSpPr>
            <a:spLocks noGrp="1"/>
          </p:cNvSpPr>
          <p:nvPr>
            <p:ph type="title"/>
          </p:nvPr>
        </p:nvSpPr>
        <p:spPr>
          <a:xfrm>
            <a:off x="0" y="0"/>
            <a:ext cx="9144000" cy="1325563"/>
          </a:xfrm>
        </p:spPr>
        <p:txBody>
          <a:bodyPr>
            <a:normAutofit/>
          </a:bodyPr>
          <a:lstStyle/>
          <a:p>
            <a:r>
              <a:rPr lang="en-US" altLang="ko-KR" sz="4000" dirty="0">
                <a:solidFill>
                  <a:srgbClr val="FF0000"/>
                </a:solidFill>
              </a:rPr>
              <a:t>KVM</a:t>
            </a:r>
            <a:br>
              <a:rPr lang="en-US" altLang="ko-KR" sz="4000" dirty="0">
                <a:solidFill>
                  <a:srgbClr val="FF0000"/>
                </a:solidFill>
              </a:rPr>
            </a:br>
            <a:r>
              <a:rPr lang="en-US" altLang="ko-KR" sz="3200" dirty="0">
                <a:solidFill>
                  <a:srgbClr val="FF0000"/>
                </a:solidFill>
              </a:rPr>
              <a:t>- VM boot command</a:t>
            </a:r>
            <a:endParaRPr lang="ko-KR" altLang="en-US" sz="4000" dirty="0">
              <a:solidFill>
                <a:srgbClr val="FF0000"/>
              </a:solidFill>
            </a:endParaRPr>
          </a:p>
        </p:txBody>
      </p:sp>
      <p:pic>
        <p:nvPicPr>
          <p:cNvPr id="10"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1" name="직사각형 10"/>
          <p:cNvSpPr/>
          <p:nvPr/>
        </p:nvSpPr>
        <p:spPr>
          <a:xfrm>
            <a:off x="16475" y="3429000"/>
            <a:ext cx="9111049" cy="923330"/>
          </a:xfrm>
          <a:prstGeom prst="rect">
            <a:avLst/>
          </a:prstGeom>
          <a:ln w="31750">
            <a:solidFill>
              <a:srgbClr val="C00000"/>
            </a:solidFill>
          </a:ln>
        </p:spPr>
        <p:txBody>
          <a:bodyPr wrap="square">
            <a:spAutoFit/>
          </a:bodyPr>
          <a:lstStyle/>
          <a:p>
            <a:pPr algn="just"/>
            <a:r>
              <a:rPr lang="en-US" altLang="ko-KR" dirty="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sudo kvm -m </a:t>
            </a:r>
            <a:r>
              <a:rPr lang="en-US" altLang="ko-KR" dirty="0">
                <a:solidFill>
                  <a:srgbClr val="FF0000"/>
                </a:solidFill>
                <a:latin typeface="Times New Roman" panose="02020603050405020304" pitchFamily="18" charset="0"/>
                <a:cs typeface="Times New Roman" panose="02020603050405020304" pitchFamily="18" charset="0"/>
              </a:rPr>
              <a:t>[memory capacity]</a:t>
            </a:r>
            <a:r>
              <a:rPr lang="ko-KR" altLang="en-US" dirty="0">
                <a:latin typeface="Times New Roman" panose="02020603050405020304" pitchFamily="18" charset="0"/>
                <a:cs typeface="Times New Roman" panose="02020603050405020304" pitchFamily="18" charset="0"/>
              </a:rPr>
              <a:t> -name</a:t>
            </a:r>
            <a:r>
              <a:rPr lang="en-US" altLang="ko-KR" dirty="0">
                <a:solidFill>
                  <a:srgbClr val="FF0000"/>
                </a:solidFill>
                <a:latin typeface="Times New Roman" panose="02020603050405020304" pitchFamily="18" charset="0"/>
                <a:cs typeface="Times New Roman" panose="02020603050405020304" pitchFamily="18" charset="0"/>
              </a:rPr>
              <a:t> [name]</a:t>
            </a:r>
            <a:r>
              <a:rPr lang="en-US" altLang="ko-KR" dirty="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-smp cpus=</a:t>
            </a:r>
            <a:r>
              <a:rPr lang="en-US" altLang="ko-KR" dirty="0">
                <a:solidFill>
                  <a:srgbClr val="FF0000"/>
                </a:solidFill>
                <a:latin typeface="Times New Roman" panose="02020603050405020304" pitchFamily="18" charset="0"/>
                <a:cs typeface="Times New Roman" panose="02020603050405020304" pitchFamily="18" charset="0"/>
              </a:rPr>
              <a:t>[#cpu]</a:t>
            </a:r>
            <a:r>
              <a:rPr lang="ko-KR" altLang="en-US" dirty="0">
                <a:latin typeface="Times New Roman" panose="02020603050405020304" pitchFamily="18" charset="0"/>
                <a:cs typeface="Times New Roman" panose="02020603050405020304" pitchFamily="18" charset="0"/>
              </a:rPr>
              <a:t>,maxcpus=</a:t>
            </a:r>
            <a:r>
              <a:rPr lang="en-US" altLang="ko-KR" dirty="0">
                <a:latin typeface="Times New Roman" panose="02020603050405020304" pitchFamily="18" charset="0"/>
                <a:cs typeface="Times New Roman" panose="02020603050405020304" pitchFamily="18" charset="0"/>
              </a:rPr>
              <a:t> </a:t>
            </a:r>
            <a:r>
              <a:rPr lang="en-US" altLang="ko-KR" dirty="0">
                <a:solidFill>
                  <a:srgbClr val="FF0000"/>
                </a:solidFill>
                <a:latin typeface="Times New Roman" panose="02020603050405020304" pitchFamily="18" charset="0"/>
                <a:cs typeface="Times New Roman" panose="02020603050405020304" pitchFamily="18" charset="0"/>
              </a:rPr>
              <a:t>[#maxcpu]</a:t>
            </a:r>
            <a:r>
              <a:rPr lang="ko-KR" altLang="en-US" dirty="0">
                <a:latin typeface="Times New Roman" panose="02020603050405020304" pitchFamily="18" charset="0"/>
                <a:cs typeface="Times New Roman" panose="02020603050405020304" pitchFamily="18" charset="0"/>
              </a:rPr>
              <a:t> -device virtio-net-pci,netdev=net0,mac=</a:t>
            </a:r>
            <a:r>
              <a:rPr lang="en-US" altLang="ko-KR" dirty="0">
                <a:latin typeface="Times New Roman" panose="02020603050405020304" pitchFamily="18" charset="0"/>
                <a:cs typeface="Times New Roman" panose="02020603050405020304" pitchFamily="18" charset="0"/>
              </a:rPr>
              <a:t> </a:t>
            </a:r>
            <a:r>
              <a:rPr lang="en-US" altLang="ko-KR" dirty="0">
                <a:solidFill>
                  <a:srgbClr val="FF0000"/>
                </a:solidFill>
                <a:latin typeface="Times New Roman" panose="02020603050405020304" pitchFamily="18" charset="0"/>
                <a:cs typeface="Times New Roman" panose="02020603050405020304" pitchFamily="18" charset="0"/>
              </a:rPr>
              <a:t>[EE:EE:EE:EE:EE:EE]</a:t>
            </a:r>
            <a:r>
              <a:rPr lang="ko-KR" altLang="en-US" dirty="0">
                <a:latin typeface="Times New Roman" panose="02020603050405020304" pitchFamily="18" charset="0"/>
                <a:cs typeface="Times New Roman" panose="02020603050405020304" pitchFamily="18" charset="0"/>
              </a:rPr>
              <a:t> </a:t>
            </a:r>
            <a:r>
              <a:rPr lang="en-US" altLang="ko-KR" dirty="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netdev</a:t>
            </a:r>
            <a:r>
              <a:rPr lang="en-US" altLang="ko-KR" dirty="0">
                <a:latin typeface="Times New Roman" panose="02020603050405020304" pitchFamily="18" charset="0"/>
                <a:cs typeface="Times New Roman" panose="02020603050405020304" pitchFamily="18" charset="0"/>
              </a:rPr>
              <a:t> </a:t>
            </a:r>
            <a:r>
              <a:rPr lang="ko-KR" altLang="en-US">
                <a:latin typeface="Times New Roman" panose="02020603050405020304" pitchFamily="18" charset="0"/>
                <a:cs typeface="Times New Roman" panose="02020603050405020304" pitchFamily="18" charset="0"/>
              </a:rPr>
              <a:t>tap,id=net0,ifname</a:t>
            </a:r>
            <a:r>
              <a:rPr lang="ko-KR" altLang="en-US" dirty="0">
                <a:latin typeface="Times New Roman" panose="02020603050405020304" pitchFamily="18" charset="0"/>
                <a:cs typeface="Times New Roman" panose="02020603050405020304" pitchFamily="18" charset="0"/>
              </a:rPr>
              <a:t>=</a:t>
            </a:r>
            <a:r>
              <a:rPr lang="en-US" altLang="ko-KR" dirty="0">
                <a:solidFill>
                  <a:srgbClr val="FF0000"/>
                </a:solidFill>
                <a:latin typeface="Times New Roman" panose="02020603050405020304" pitchFamily="18" charset="0"/>
                <a:cs typeface="Times New Roman" panose="02020603050405020304" pitchFamily="18" charset="0"/>
              </a:rPr>
              <a:t> [tap_name]</a:t>
            </a:r>
            <a:r>
              <a:rPr lang="ko-KR" altLang="en-US" dirty="0">
                <a:latin typeface="Times New Roman" panose="02020603050405020304" pitchFamily="18" charset="0"/>
                <a:cs typeface="Times New Roman" panose="02020603050405020304" pitchFamily="18" charset="0"/>
              </a:rPr>
              <a:t>,script=no -boot d </a:t>
            </a:r>
            <a:r>
              <a:rPr lang="en-US" altLang="ko-KR" dirty="0">
                <a:solidFill>
                  <a:srgbClr val="FF0000"/>
                </a:solidFill>
                <a:latin typeface="Times New Roman" panose="02020603050405020304" pitchFamily="18" charset="0"/>
                <a:cs typeface="Times New Roman" panose="02020603050405020304" pitchFamily="18" charset="0"/>
              </a:rPr>
              <a:t>[name]</a:t>
            </a:r>
            <a:r>
              <a:rPr lang="ko-KR" altLang="en-US" dirty="0">
                <a:latin typeface="Times New Roman" panose="02020603050405020304" pitchFamily="18" charset="0"/>
                <a:cs typeface="Times New Roman" panose="02020603050405020304" pitchFamily="18" charset="0"/>
              </a:rPr>
              <a:t>.img -vnc :</a:t>
            </a:r>
            <a:r>
              <a:rPr lang="en-US" altLang="ko-KR" dirty="0">
                <a:solidFill>
                  <a:srgbClr val="FF0000"/>
                </a:solidFill>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 -daemonize</a:t>
            </a: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40</a:t>
            </a:fld>
            <a:endParaRPr lang="ko-KR" altLang="en-US"/>
          </a:p>
        </p:txBody>
      </p:sp>
    </p:spTree>
    <p:extLst>
      <p:ext uri="{BB962C8B-B14F-4D97-AF65-F5344CB8AC3E}">
        <p14:creationId xmlns:p14="http://schemas.microsoft.com/office/powerpoint/2010/main" val="1382964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제목 1"/>
          <p:cNvSpPr>
            <a:spLocks noGrp="1"/>
          </p:cNvSpPr>
          <p:nvPr>
            <p:ph type="title"/>
          </p:nvPr>
        </p:nvSpPr>
        <p:spPr>
          <a:xfrm>
            <a:off x="0" y="0"/>
            <a:ext cx="7886700" cy="1325563"/>
          </a:xfrm>
        </p:spPr>
        <p:txBody>
          <a:bodyPr>
            <a:normAutofit/>
          </a:bodyPr>
          <a:lstStyle/>
          <a:p>
            <a:r>
              <a:rPr lang="en-US" altLang="ko-KR" sz="4000" dirty="0">
                <a:solidFill>
                  <a:srgbClr val="0070C0"/>
                </a:solidFill>
              </a:rPr>
              <a:t>Open </a:t>
            </a:r>
            <a:r>
              <a:rPr lang="en-US" altLang="ko-KR" sz="4000" dirty="0" err="1">
                <a:solidFill>
                  <a:srgbClr val="0070C0"/>
                </a:solidFill>
              </a:rPr>
              <a:t>Vswitch</a:t>
            </a:r>
            <a:r>
              <a:rPr lang="en-US" altLang="ko-KR" sz="4000" dirty="0">
                <a:solidFill>
                  <a:srgbClr val="0070C0"/>
                </a:solidFill>
              </a:rPr>
              <a:t> connects with KVM</a:t>
            </a:r>
            <a:br>
              <a:rPr lang="en-US" altLang="ko-KR" sz="4000" dirty="0">
                <a:solidFill>
                  <a:srgbClr val="0070C0"/>
                </a:solidFill>
              </a:rPr>
            </a:br>
            <a:r>
              <a:rPr lang="en-US" altLang="ko-KR" sz="3200" dirty="0">
                <a:solidFill>
                  <a:srgbClr val="0070C0"/>
                </a:solidFill>
              </a:rPr>
              <a:t>- Situation</a:t>
            </a:r>
            <a:endParaRPr lang="ko-KR" altLang="en-US" sz="4000" dirty="0">
              <a:solidFill>
                <a:srgbClr val="0070C0"/>
              </a:solidFill>
            </a:endParaRPr>
          </a:p>
        </p:txBody>
      </p:sp>
      <p:grpSp>
        <p:nvGrpSpPr>
          <p:cNvPr id="3" name="그룹 2"/>
          <p:cNvGrpSpPr/>
          <p:nvPr/>
        </p:nvGrpSpPr>
        <p:grpSpPr>
          <a:xfrm>
            <a:off x="2458708" y="2952182"/>
            <a:ext cx="4133980" cy="3806962"/>
            <a:chOff x="145992" y="1325563"/>
            <a:chExt cx="4133980" cy="3806962"/>
          </a:xfrm>
        </p:grpSpPr>
        <p:sp>
          <p:nvSpPr>
            <p:cNvPr id="22" name="직사각형 21"/>
            <p:cNvSpPr/>
            <p:nvPr/>
          </p:nvSpPr>
          <p:spPr>
            <a:xfrm>
              <a:off x="145992" y="1325563"/>
              <a:ext cx="4133980" cy="34681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3" name="직사각형 22"/>
            <p:cNvSpPr/>
            <p:nvPr/>
          </p:nvSpPr>
          <p:spPr>
            <a:xfrm>
              <a:off x="1708090" y="4574220"/>
              <a:ext cx="1088134"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rPr>
                <a:t>eth0</a:t>
              </a:r>
              <a:endParaRPr lang="ko-KR" altLang="en-US" sz="2000" dirty="0">
                <a:solidFill>
                  <a:schemeClr val="tx1"/>
                </a:solidFill>
              </a:endParaRPr>
            </a:p>
          </p:txBody>
        </p:sp>
        <p:sp>
          <p:nvSpPr>
            <p:cNvPr id="24" name="직사각형 23"/>
            <p:cNvSpPr/>
            <p:nvPr/>
          </p:nvSpPr>
          <p:spPr>
            <a:xfrm>
              <a:off x="1642561" y="3765467"/>
              <a:ext cx="850391"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rPr>
                <a:t>br0</a:t>
              </a:r>
              <a:endParaRPr lang="ko-KR" altLang="en-US" sz="2000" dirty="0">
                <a:solidFill>
                  <a:schemeClr val="tx1"/>
                </a:solidFill>
              </a:endParaRPr>
            </a:p>
          </p:txBody>
        </p:sp>
        <p:cxnSp>
          <p:nvCxnSpPr>
            <p:cNvPr id="25" name="직선 연결선 24"/>
            <p:cNvCxnSpPr>
              <a:stCxn id="29" idx="2"/>
              <a:endCxn id="27" idx="0"/>
            </p:cNvCxnSpPr>
            <p:nvPr/>
          </p:nvCxnSpPr>
          <p:spPr>
            <a:xfrm flipH="1">
              <a:off x="1871744" y="4364229"/>
              <a:ext cx="196011" cy="905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직사각형 25"/>
            <p:cNvSpPr/>
            <p:nvPr/>
          </p:nvSpPr>
          <p:spPr>
            <a:xfrm>
              <a:off x="1735876" y="3643879"/>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7" name="직사각형 26"/>
            <p:cNvSpPr/>
            <p:nvPr/>
          </p:nvSpPr>
          <p:spPr>
            <a:xfrm>
              <a:off x="1808674" y="4454825"/>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8" name="직사각형 27"/>
            <p:cNvSpPr/>
            <p:nvPr/>
          </p:nvSpPr>
          <p:spPr>
            <a:xfrm>
              <a:off x="2580990" y="4454825"/>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9" name="직사각형 28"/>
            <p:cNvSpPr/>
            <p:nvPr/>
          </p:nvSpPr>
          <p:spPr>
            <a:xfrm>
              <a:off x="2004685" y="4121054"/>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0" name="TextBox 29"/>
            <p:cNvSpPr txBox="1"/>
            <p:nvPr/>
          </p:nvSpPr>
          <p:spPr>
            <a:xfrm>
              <a:off x="2769833" y="4480793"/>
              <a:ext cx="644728" cy="369332"/>
            </a:xfrm>
            <a:prstGeom prst="rect">
              <a:avLst/>
            </a:prstGeom>
            <a:noFill/>
          </p:spPr>
          <p:txBody>
            <a:bodyPr wrap="none" rtlCol="0">
              <a:spAutoFit/>
            </a:bodyPr>
            <a:lstStyle/>
            <a:p>
              <a:r>
                <a:rPr lang="en-US" altLang="ko-KR" dirty="0"/>
                <a:t>ip : 0</a:t>
              </a:r>
              <a:endParaRPr lang="ko-KR" altLang="en-US" dirty="0"/>
            </a:p>
          </p:txBody>
        </p:sp>
        <p:sp>
          <p:nvSpPr>
            <p:cNvPr id="31" name="TextBox 30"/>
            <p:cNvSpPr txBox="1"/>
            <p:nvPr/>
          </p:nvSpPr>
          <p:spPr>
            <a:xfrm>
              <a:off x="2446293" y="3705770"/>
              <a:ext cx="1818126" cy="369332"/>
            </a:xfrm>
            <a:prstGeom prst="rect">
              <a:avLst/>
            </a:prstGeom>
            <a:noFill/>
          </p:spPr>
          <p:txBody>
            <a:bodyPr wrap="none" rtlCol="0">
              <a:spAutoFit/>
            </a:bodyPr>
            <a:lstStyle/>
            <a:p>
              <a:r>
                <a:rPr lang="en-US" altLang="ko-KR" dirty="0"/>
                <a:t>ip : 203.237.x.x</a:t>
              </a:r>
              <a:endParaRPr lang="ko-KR" altLang="en-US" dirty="0"/>
            </a:p>
          </p:txBody>
        </p:sp>
        <p:sp>
          <p:nvSpPr>
            <p:cNvPr id="32" name="직사각형 31"/>
            <p:cNvSpPr/>
            <p:nvPr/>
          </p:nvSpPr>
          <p:spPr>
            <a:xfrm>
              <a:off x="1200987" y="3042667"/>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cxnSp>
          <p:nvCxnSpPr>
            <p:cNvPr id="33" name="직선 연결선 32"/>
            <p:cNvCxnSpPr>
              <a:stCxn id="26" idx="0"/>
              <a:endCxn id="32" idx="2"/>
            </p:cNvCxnSpPr>
            <p:nvPr/>
          </p:nvCxnSpPr>
          <p:spPr>
            <a:xfrm flipH="1" flipV="1">
              <a:off x="1264057" y="3285842"/>
              <a:ext cx="534889" cy="3580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직사각형 33"/>
            <p:cNvSpPr/>
            <p:nvPr/>
          </p:nvSpPr>
          <p:spPr>
            <a:xfrm>
              <a:off x="551195" y="1983970"/>
              <a:ext cx="1383618" cy="104067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solidFill>
                    <a:schemeClr val="tx1"/>
                  </a:solidFill>
                </a:rPr>
                <a:t>VM</a:t>
              </a:r>
              <a:endParaRPr lang="ko-KR" altLang="en-US" dirty="0">
                <a:solidFill>
                  <a:schemeClr val="tx1"/>
                </a:solidFill>
              </a:endParaRPr>
            </a:p>
          </p:txBody>
        </p:sp>
        <p:sp>
          <p:nvSpPr>
            <p:cNvPr id="35" name="직사각형 34"/>
            <p:cNvSpPr/>
            <p:nvPr/>
          </p:nvSpPr>
          <p:spPr>
            <a:xfrm>
              <a:off x="621395" y="2791313"/>
              <a:ext cx="1252728" cy="2994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tap_name</a:t>
              </a:r>
              <a:endParaRPr lang="ko-KR" altLang="en-US" dirty="0">
                <a:solidFill>
                  <a:schemeClr val="tx1"/>
                </a:solidFill>
              </a:endParaRPr>
            </a:p>
          </p:txBody>
        </p:sp>
        <p:sp>
          <p:nvSpPr>
            <p:cNvPr id="36" name="TextBox 35"/>
            <p:cNvSpPr txBox="1"/>
            <p:nvPr/>
          </p:nvSpPr>
          <p:spPr>
            <a:xfrm>
              <a:off x="1937815" y="1917896"/>
              <a:ext cx="1818126" cy="369332"/>
            </a:xfrm>
            <a:prstGeom prst="rect">
              <a:avLst/>
            </a:prstGeom>
            <a:noFill/>
          </p:spPr>
          <p:txBody>
            <a:bodyPr wrap="none" rtlCol="0">
              <a:spAutoFit/>
            </a:bodyPr>
            <a:lstStyle/>
            <a:p>
              <a:r>
                <a:rPr lang="en-US" altLang="ko-KR" dirty="0"/>
                <a:t>ip : 203.237.x.x</a:t>
              </a:r>
              <a:endParaRPr lang="ko-KR" altLang="en-US" dirty="0"/>
            </a:p>
          </p:txBody>
        </p:sp>
      </p:grpSp>
      <p:pic>
        <p:nvPicPr>
          <p:cNvPr id="2" name="그림 1"/>
          <p:cNvPicPr>
            <a:picLocks noChangeAspect="1"/>
          </p:cNvPicPr>
          <p:nvPr/>
        </p:nvPicPr>
        <p:blipFill rotWithShape="1">
          <a:blip r:embed="rId3">
            <a:extLst>
              <a:ext uri="{28A0092B-C50C-407E-A947-70E740481C1C}">
                <a14:useLocalDpi xmlns:a14="http://schemas.microsoft.com/office/drawing/2010/main" val="0"/>
              </a:ext>
            </a:extLst>
          </a:blip>
          <a:srcRect t="22722" b="-1"/>
          <a:stretch/>
        </p:blipFill>
        <p:spPr>
          <a:xfrm>
            <a:off x="2440651" y="1202863"/>
            <a:ext cx="4170093" cy="1624096"/>
          </a:xfrm>
          <a:prstGeom prst="rect">
            <a:avLst/>
          </a:prstGeom>
        </p:spPr>
      </p:pic>
      <p:sp>
        <p:nvSpPr>
          <p:cNvPr id="4" name="슬라이드 번호 개체 틀 3"/>
          <p:cNvSpPr>
            <a:spLocks noGrp="1"/>
          </p:cNvSpPr>
          <p:nvPr>
            <p:ph type="sldNum" sz="quarter" idx="12"/>
          </p:nvPr>
        </p:nvSpPr>
        <p:spPr/>
        <p:txBody>
          <a:bodyPr/>
          <a:lstStyle/>
          <a:p>
            <a:fld id="{2A77177F-D4BC-47C1-ABEC-AF5DF9643428}" type="slidenum">
              <a:rPr lang="ko-KR" altLang="en-US" smtClean="0"/>
              <a:t>41</a:t>
            </a:fld>
            <a:endParaRPr lang="ko-KR" altLang="en-US"/>
          </a:p>
        </p:txBody>
      </p:sp>
    </p:spTree>
    <p:extLst>
      <p:ext uri="{BB962C8B-B14F-4D97-AF65-F5344CB8AC3E}">
        <p14:creationId xmlns:p14="http://schemas.microsoft.com/office/powerpoint/2010/main" val="26791787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제목 1"/>
          <p:cNvSpPr>
            <a:spLocks noGrp="1"/>
          </p:cNvSpPr>
          <p:nvPr>
            <p:ph type="title"/>
          </p:nvPr>
        </p:nvSpPr>
        <p:spPr>
          <a:xfrm>
            <a:off x="0" y="0"/>
            <a:ext cx="7886700" cy="1325563"/>
          </a:xfrm>
        </p:spPr>
        <p:txBody>
          <a:bodyPr>
            <a:normAutofit/>
          </a:bodyPr>
          <a:lstStyle/>
          <a:p>
            <a:r>
              <a:rPr lang="en-US" altLang="ko-KR" sz="4000" dirty="0">
                <a:solidFill>
                  <a:srgbClr val="0070C0"/>
                </a:solidFill>
              </a:rPr>
              <a:t>Open </a:t>
            </a:r>
            <a:r>
              <a:rPr lang="en-US" altLang="ko-KR" sz="4000" dirty="0" err="1">
                <a:solidFill>
                  <a:srgbClr val="0070C0"/>
                </a:solidFill>
              </a:rPr>
              <a:t>Vswitch</a:t>
            </a:r>
            <a:r>
              <a:rPr lang="en-US" altLang="ko-KR" sz="4000" dirty="0">
                <a:solidFill>
                  <a:srgbClr val="0070C0"/>
                </a:solidFill>
              </a:rPr>
              <a:t> connects with KVM</a:t>
            </a:r>
            <a:br>
              <a:rPr lang="en-US" altLang="ko-KR" sz="4000" dirty="0">
                <a:solidFill>
                  <a:srgbClr val="0070C0"/>
                </a:solidFill>
              </a:rPr>
            </a:br>
            <a:r>
              <a:rPr lang="en-US" altLang="ko-KR" sz="3200" dirty="0">
                <a:solidFill>
                  <a:srgbClr val="0070C0"/>
                </a:solidFill>
              </a:rPr>
              <a:t>- Situation</a:t>
            </a:r>
            <a:endParaRPr lang="ko-KR" altLang="en-US" sz="4000" dirty="0">
              <a:solidFill>
                <a:srgbClr val="0070C0"/>
              </a:solidFill>
            </a:endParaRPr>
          </a:p>
        </p:txBody>
      </p:sp>
      <p:grpSp>
        <p:nvGrpSpPr>
          <p:cNvPr id="4" name="그룹 3"/>
          <p:cNvGrpSpPr/>
          <p:nvPr/>
        </p:nvGrpSpPr>
        <p:grpSpPr>
          <a:xfrm>
            <a:off x="1759209" y="1462513"/>
            <a:ext cx="5887388" cy="5067066"/>
            <a:chOff x="208222" y="1325563"/>
            <a:chExt cx="4423282" cy="3806962"/>
          </a:xfrm>
        </p:grpSpPr>
        <p:sp>
          <p:nvSpPr>
            <p:cNvPr id="8" name="직사각형 7"/>
            <p:cNvSpPr/>
            <p:nvPr/>
          </p:nvSpPr>
          <p:spPr>
            <a:xfrm>
              <a:off x="208222" y="1325563"/>
              <a:ext cx="4133980" cy="34681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9" name="직사각형 8"/>
            <p:cNvSpPr/>
            <p:nvPr/>
          </p:nvSpPr>
          <p:spPr>
            <a:xfrm>
              <a:off x="1770320" y="4574220"/>
              <a:ext cx="1088134"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rPr>
                <a:t>eth0</a:t>
              </a:r>
              <a:endParaRPr lang="ko-KR" altLang="en-US" sz="2000" dirty="0">
                <a:solidFill>
                  <a:schemeClr val="tx1"/>
                </a:solidFill>
              </a:endParaRPr>
            </a:p>
          </p:txBody>
        </p:sp>
        <p:sp>
          <p:nvSpPr>
            <p:cNvPr id="10" name="직사각형 9"/>
            <p:cNvSpPr/>
            <p:nvPr/>
          </p:nvSpPr>
          <p:spPr>
            <a:xfrm>
              <a:off x="1770320" y="3272639"/>
              <a:ext cx="1075754"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rPr>
                <a:t>br0</a:t>
              </a:r>
              <a:endParaRPr lang="ko-KR" altLang="en-US" sz="2000" dirty="0">
                <a:solidFill>
                  <a:schemeClr val="tx1"/>
                </a:solidFill>
              </a:endParaRPr>
            </a:p>
          </p:txBody>
        </p:sp>
        <p:cxnSp>
          <p:nvCxnSpPr>
            <p:cNvPr id="11" name="직선 연결선 10"/>
            <p:cNvCxnSpPr>
              <a:stCxn id="15" idx="2"/>
              <a:endCxn id="13" idx="0"/>
            </p:cNvCxnSpPr>
            <p:nvPr/>
          </p:nvCxnSpPr>
          <p:spPr>
            <a:xfrm flipH="1">
              <a:off x="1933974" y="3842332"/>
              <a:ext cx="4756" cy="6124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직사각형 11"/>
            <p:cNvSpPr/>
            <p:nvPr/>
          </p:nvSpPr>
          <p:spPr>
            <a:xfrm>
              <a:off x="1869827" y="3151051"/>
              <a:ext cx="159567"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3" name="직사각형 12"/>
            <p:cNvSpPr/>
            <p:nvPr/>
          </p:nvSpPr>
          <p:spPr>
            <a:xfrm>
              <a:off x="1870904" y="4454825"/>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4" name="직사각형 13"/>
            <p:cNvSpPr/>
            <p:nvPr/>
          </p:nvSpPr>
          <p:spPr>
            <a:xfrm>
              <a:off x="2643220" y="4454825"/>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5" name="직사각형 14"/>
            <p:cNvSpPr/>
            <p:nvPr/>
          </p:nvSpPr>
          <p:spPr>
            <a:xfrm>
              <a:off x="1858946" y="3599157"/>
              <a:ext cx="159567"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6" name="TextBox 15"/>
            <p:cNvSpPr txBox="1"/>
            <p:nvPr/>
          </p:nvSpPr>
          <p:spPr>
            <a:xfrm>
              <a:off x="2846075" y="4519919"/>
              <a:ext cx="644728" cy="369332"/>
            </a:xfrm>
            <a:prstGeom prst="rect">
              <a:avLst/>
            </a:prstGeom>
            <a:noFill/>
          </p:spPr>
          <p:txBody>
            <a:bodyPr wrap="none" rtlCol="0">
              <a:spAutoFit/>
            </a:bodyPr>
            <a:lstStyle/>
            <a:p>
              <a:r>
                <a:rPr lang="en-US" altLang="ko-KR" dirty="0"/>
                <a:t>ip : 0</a:t>
              </a:r>
              <a:endParaRPr lang="ko-KR" altLang="en-US" dirty="0"/>
            </a:p>
          </p:txBody>
        </p:sp>
        <p:sp>
          <p:nvSpPr>
            <p:cNvPr id="19" name="TextBox 18"/>
            <p:cNvSpPr txBox="1"/>
            <p:nvPr/>
          </p:nvSpPr>
          <p:spPr>
            <a:xfrm>
              <a:off x="2813378" y="3217249"/>
              <a:ext cx="1818126" cy="369332"/>
            </a:xfrm>
            <a:prstGeom prst="rect">
              <a:avLst/>
            </a:prstGeom>
            <a:noFill/>
          </p:spPr>
          <p:txBody>
            <a:bodyPr wrap="none" rtlCol="0">
              <a:spAutoFit/>
            </a:bodyPr>
            <a:lstStyle/>
            <a:p>
              <a:r>
                <a:rPr lang="en-US" altLang="ko-KR" dirty="0"/>
                <a:t>ip : 203.237.x.x</a:t>
              </a:r>
              <a:endParaRPr lang="ko-KR" altLang="en-US" dirty="0"/>
            </a:p>
          </p:txBody>
        </p:sp>
        <p:sp>
          <p:nvSpPr>
            <p:cNvPr id="21" name="직사각형 20"/>
            <p:cNvSpPr/>
            <p:nvPr/>
          </p:nvSpPr>
          <p:spPr>
            <a:xfrm>
              <a:off x="1031654" y="2482503"/>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cxnSp>
          <p:nvCxnSpPr>
            <p:cNvPr id="24" name="직선 연결선 23"/>
            <p:cNvCxnSpPr>
              <a:stCxn id="12" idx="0"/>
              <a:endCxn id="21" idx="2"/>
            </p:cNvCxnSpPr>
            <p:nvPr/>
          </p:nvCxnSpPr>
          <p:spPr>
            <a:xfrm flipH="1" flipV="1">
              <a:off x="1094724" y="2725678"/>
              <a:ext cx="854887" cy="42537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직사각형 25"/>
            <p:cNvSpPr/>
            <p:nvPr/>
          </p:nvSpPr>
          <p:spPr>
            <a:xfrm>
              <a:off x="381862" y="1474024"/>
              <a:ext cx="1383618" cy="99046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a:solidFill>
                    <a:schemeClr val="tx1"/>
                  </a:solidFill>
                </a:rPr>
                <a:t>VM</a:t>
              </a:r>
              <a:endParaRPr lang="ko-KR" altLang="en-US" dirty="0">
                <a:solidFill>
                  <a:schemeClr val="tx1"/>
                </a:solidFill>
              </a:endParaRPr>
            </a:p>
          </p:txBody>
        </p:sp>
        <p:sp>
          <p:nvSpPr>
            <p:cNvPr id="27" name="직사각형 26"/>
            <p:cNvSpPr/>
            <p:nvPr/>
          </p:nvSpPr>
          <p:spPr>
            <a:xfrm>
              <a:off x="452062" y="2231149"/>
              <a:ext cx="1252728" cy="2994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tap_name</a:t>
              </a:r>
              <a:endParaRPr lang="ko-KR" altLang="en-US" dirty="0">
                <a:solidFill>
                  <a:schemeClr val="tx1"/>
                </a:solidFill>
              </a:endParaRPr>
            </a:p>
          </p:txBody>
        </p:sp>
        <p:sp>
          <p:nvSpPr>
            <p:cNvPr id="29" name="TextBox 28"/>
            <p:cNvSpPr txBox="1"/>
            <p:nvPr/>
          </p:nvSpPr>
          <p:spPr>
            <a:xfrm>
              <a:off x="1765480" y="1385590"/>
              <a:ext cx="1475678" cy="485598"/>
            </a:xfrm>
            <a:prstGeom prst="rect">
              <a:avLst/>
            </a:prstGeom>
            <a:noFill/>
          </p:spPr>
          <p:txBody>
            <a:bodyPr wrap="none" rtlCol="0">
              <a:spAutoFit/>
            </a:bodyPr>
            <a:lstStyle/>
            <a:p>
              <a:r>
                <a:rPr lang="en-US" altLang="ko-KR" dirty="0"/>
                <a:t>ip : 203.237.x.x</a:t>
              </a:r>
            </a:p>
            <a:p>
              <a:r>
                <a:rPr lang="en-US" altLang="ko-KR" dirty="0"/>
                <a:t>gateway: br0’s IP</a:t>
              </a:r>
              <a:endParaRPr lang="ko-KR" altLang="en-US" dirty="0"/>
            </a:p>
          </p:txBody>
        </p:sp>
      </p:grpSp>
      <p:sp>
        <p:nvSpPr>
          <p:cNvPr id="2" name="슬라이드 번호 개체 틀 1"/>
          <p:cNvSpPr>
            <a:spLocks noGrp="1"/>
          </p:cNvSpPr>
          <p:nvPr>
            <p:ph type="sldNum" sz="quarter" idx="12"/>
          </p:nvPr>
        </p:nvSpPr>
        <p:spPr/>
        <p:txBody>
          <a:bodyPr/>
          <a:lstStyle/>
          <a:p>
            <a:fld id="{2A77177F-D4BC-47C1-ABEC-AF5DF9643428}" type="slidenum">
              <a:rPr lang="ko-KR" altLang="en-US" smtClean="0"/>
              <a:t>42</a:t>
            </a:fld>
            <a:endParaRPr lang="ko-KR" altLang="en-US"/>
          </a:p>
        </p:txBody>
      </p:sp>
    </p:spTree>
    <p:extLst>
      <p:ext uri="{BB962C8B-B14F-4D97-AF65-F5344CB8AC3E}">
        <p14:creationId xmlns:p14="http://schemas.microsoft.com/office/powerpoint/2010/main" val="20275547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60081" y="2389817"/>
            <a:ext cx="7343190" cy="369332"/>
          </a:xfrm>
          <a:prstGeom prst="rect">
            <a:avLst/>
          </a:prstGeom>
          <a:noFill/>
        </p:spPr>
        <p:txBody>
          <a:bodyPr wrap="square" rtlCol="0">
            <a:spAutoFit/>
          </a:bodyPr>
          <a:lstStyle/>
          <a:p>
            <a:pPr algn="ctr"/>
            <a:r>
              <a:rPr lang="en-US" altLang="ko-KR" dirty="0"/>
              <a:t>In VMs,</a:t>
            </a:r>
          </a:p>
        </p:txBody>
      </p:sp>
      <p:pic>
        <p:nvPicPr>
          <p:cNvPr id="3" name="그림 2"/>
          <p:cNvPicPr>
            <a:picLocks noChangeAspect="1"/>
          </p:cNvPicPr>
          <p:nvPr/>
        </p:nvPicPr>
        <p:blipFill>
          <a:blip r:embed="rId3"/>
          <a:stretch>
            <a:fillRect/>
          </a:stretch>
        </p:blipFill>
        <p:spPr>
          <a:xfrm>
            <a:off x="574026" y="3856530"/>
            <a:ext cx="8115300" cy="1219200"/>
          </a:xfrm>
          <a:prstGeom prst="rect">
            <a:avLst/>
          </a:prstGeom>
        </p:spPr>
      </p:pic>
      <p:sp>
        <p:nvSpPr>
          <p:cNvPr id="4" name="제목 1"/>
          <p:cNvSpPr>
            <a:spLocks noGrp="1"/>
          </p:cNvSpPr>
          <p:nvPr>
            <p:ph type="title"/>
          </p:nvPr>
        </p:nvSpPr>
        <p:spPr>
          <a:xfrm>
            <a:off x="0" y="0"/>
            <a:ext cx="9144000" cy="1325563"/>
          </a:xfrm>
        </p:spPr>
        <p:txBody>
          <a:bodyPr>
            <a:normAutofit/>
          </a:bodyPr>
          <a:lstStyle/>
          <a:p>
            <a:r>
              <a:rPr lang="en-US" altLang="ko-KR" sz="4000" dirty="0">
                <a:solidFill>
                  <a:srgbClr val="FF0000"/>
                </a:solidFill>
              </a:rPr>
              <a:t>KVM</a:t>
            </a:r>
            <a:br>
              <a:rPr lang="en-US" altLang="ko-KR" sz="4000" dirty="0">
                <a:solidFill>
                  <a:srgbClr val="FF0000"/>
                </a:solidFill>
              </a:rPr>
            </a:br>
            <a:r>
              <a:rPr lang="en-US" altLang="ko-KR" sz="3200" dirty="0">
                <a:solidFill>
                  <a:srgbClr val="FF0000"/>
                </a:solidFill>
              </a:rPr>
              <a:t>- Don’t forget to install ssh in VM!</a:t>
            </a:r>
            <a:endParaRPr lang="ko-KR" altLang="en-US" sz="4000" dirty="0">
              <a:solidFill>
                <a:srgbClr val="FF0000"/>
              </a:solidFill>
            </a:endParaRPr>
          </a:p>
        </p:txBody>
      </p:sp>
      <p:pic>
        <p:nvPicPr>
          <p:cNvPr id="6" name="Picture 2" descr="http://publicdomainvectors.org/photos/Anonymous_Keyboard_1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16475" y="2877481"/>
            <a:ext cx="9111049" cy="646331"/>
          </a:xfrm>
          <a:prstGeom prst="rect">
            <a:avLst/>
          </a:prstGeom>
          <a:ln w="31750">
            <a:solidFill>
              <a:srgbClr val="C00000"/>
            </a:solidFill>
          </a:ln>
        </p:spPr>
        <p:txBody>
          <a:bodyPr wrap="square">
            <a:spAutoFit/>
          </a:bodyPr>
          <a:lstStyle/>
          <a:p>
            <a:pPr algn="just"/>
            <a:r>
              <a:rPr lang="en-US" altLang="ko-KR" dirty="0">
                <a:latin typeface="Times New Roman" panose="02020603050405020304" pitchFamily="18" charset="0"/>
                <a:cs typeface="Times New Roman" panose="02020603050405020304" pitchFamily="18" charset="0"/>
              </a:rPr>
              <a:t>$sudo apt-get update</a:t>
            </a:r>
          </a:p>
          <a:p>
            <a:pPr algn="just"/>
            <a:r>
              <a:rPr lang="en-US" altLang="ko-KR" dirty="0">
                <a:latin typeface="Times New Roman" panose="02020603050405020304" pitchFamily="18" charset="0"/>
                <a:cs typeface="Times New Roman" panose="02020603050405020304" pitchFamily="18" charset="0"/>
              </a:rPr>
              <a:t>$sudo apt-get install ssh</a:t>
            </a:r>
            <a:endParaRPr lang="ko-KR" altLang="en-US" dirty="0">
              <a:latin typeface="Times New Roman" panose="02020603050405020304" pitchFamily="18" charset="0"/>
              <a:cs typeface="Times New Roman" panose="02020603050405020304" pitchFamily="18" charset="0"/>
            </a:endParaRPr>
          </a:p>
        </p:txBody>
      </p:sp>
      <p:sp>
        <p:nvSpPr>
          <p:cNvPr id="8" name="슬라이드 번호 개체 틀 7"/>
          <p:cNvSpPr>
            <a:spLocks noGrp="1"/>
          </p:cNvSpPr>
          <p:nvPr>
            <p:ph type="sldNum" sz="quarter" idx="12"/>
          </p:nvPr>
        </p:nvSpPr>
        <p:spPr/>
        <p:txBody>
          <a:bodyPr/>
          <a:lstStyle/>
          <a:p>
            <a:fld id="{2A77177F-D4BC-47C1-ABEC-AF5DF9643428}" type="slidenum">
              <a:rPr lang="ko-KR" altLang="en-US" smtClean="0"/>
              <a:t>43</a:t>
            </a:fld>
            <a:endParaRPr lang="ko-KR" altLang="en-US"/>
          </a:p>
        </p:txBody>
      </p:sp>
    </p:spTree>
    <p:extLst>
      <p:ext uri="{BB962C8B-B14F-4D97-AF65-F5344CB8AC3E}">
        <p14:creationId xmlns:p14="http://schemas.microsoft.com/office/powerpoint/2010/main" val="26881384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이등변 삼각형 27"/>
          <p:cNvSpPr/>
          <p:nvPr/>
        </p:nvSpPr>
        <p:spPr>
          <a:xfrm flipV="1">
            <a:off x="5096372" y="3934067"/>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9" name="그림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2577" y="5778602"/>
            <a:ext cx="1554381" cy="653621"/>
          </a:xfrm>
          <a:prstGeom prst="rect">
            <a:avLst/>
          </a:prstGeom>
        </p:spPr>
      </p:pic>
      <p:sp>
        <p:nvSpPr>
          <p:cNvPr id="30" name="이등변 삼각형 29"/>
          <p:cNvSpPr/>
          <p:nvPr/>
        </p:nvSpPr>
        <p:spPr>
          <a:xfrm flipV="1">
            <a:off x="4989841" y="3908265"/>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Picture 4" descr="C:\Users\sunny\Desktop\제목 없음.png"/>
          <p:cNvPicPr>
            <a:picLocks noChangeAspect="1" noChangeArrowheads="1"/>
          </p:cNvPicPr>
          <p:nvPr/>
        </p:nvPicPr>
        <p:blipFill rotWithShape="1">
          <a:blip r:embed="rId4"/>
          <a:srcRect/>
          <a:stretch>
            <a:fillRect/>
          </a:stretch>
        </p:blipFill>
        <p:spPr>
          <a:xfrm>
            <a:off x="5069603" y="1348213"/>
            <a:ext cx="3520330" cy="3381302"/>
          </a:xfrm>
          <a:prstGeom prst="rect">
            <a:avLst/>
          </a:prstGeom>
          <a:noFill/>
        </p:spPr>
      </p:pic>
      <p:sp>
        <p:nvSpPr>
          <p:cNvPr id="10" name="이등변 삼각형 9"/>
          <p:cNvSpPr/>
          <p:nvPr/>
        </p:nvSpPr>
        <p:spPr>
          <a:xfrm flipV="1">
            <a:off x="676032" y="3915052"/>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2238" y="5780579"/>
            <a:ext cx="1554381" cy="653621"/>
          </a:xfrm>
          <a:prstGeom prst="rect">
            <a:avLst/>
          </a:prstGeom>
        </p:spPr>
      </p:pic>
      <p:sp>
        <p:nvSpPr>
          <p:cNvPr id="13" name="이등변 삼각형 12"/>
          <p:cNvSpPr/>
          <p:nvPr/>
        </p:nvSpPr>
        <p:spPr>
          <a:xfrm flipV="1">
            <a:off x="649263" y="3915051"/>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Picture 4" descr="C:\Users\sunny\Desktop\제목 없음.png"/>
          <p:cNvPicPr>
            <a:picLocks noChangeAspect="1" noChangeArrowheads="1"/>
          </p:cNvPicPr>
          <p:nvPr/>
        </p:nvPicPr>
        <p:blipFill rotWithShape="1">
          <a:blip r:embed="rId4"/>
          <a:srcRect/>
          <a:stretch>
            <a:fillRect/>
          </a:stretch>
        </p:blipFill>
        <p:spPr>
          <a:xfrm>
            <a:off x="622494" y="1348213"/>
            <a:ext cx="3520330" cy="3381302"/>
          </a:xfrm>
          <a:prstGeom prst="rect">
            <a:avLst/>
          </a:prstGeom>
          <a:noFill/>
        </p:spPr>
      </p:pic>
      <p:sp>
        <p:nvSpPr>
          <p:cNvPr id="21" name="정육면체 20"/>
          <p:cNvSpPr/>
          <p:nvPr/>
        </p:nvSpPr>
        <p:spPr>
          <a:xfrm>
            <a:off x="5388747" y="3038865"/>
            <a:ext cx="1161633" cy="858850"/>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p>
        </p:txBody>
      </p:sp>
      <p:sp>
        <p:nvSpPr>
          <p:cNvPr id="31" name="오른쪽 화살표 30"/>
          <p:cNvSpPr/>
          <p:nvPr/>
        </p:nvSpPr>
        <p:spPr>
          <a:xfrm>
            <a:off x="4251532" y="3191465"/>
            <a:ext cx="711030" cy="4750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pic>
        <p:nvPicPr>
          <p:cNvPr id="19" name="Picture 2" descr="https://developer.ibm.com/bluemix/wp-content/uploads/sites/20/2015/04/docker-100275159-orig.jpg"/>
          <p:cNvPicPr>
            <a:picLocks noChangeAspect="1" noChangeArrowheads="1"/>
          </p:cNvPicPr>
          <p:nvPr/>
        </p:nvPicPr>
        <p:blipFill>
          <a:blip r:embed="rId5" cstate="print">
            <a:clrChange>
              <a:clrFrom>
                <a:srgbClr val="516063"/>
              </a:clrFrom>
              <a:clrTo>
                <a:srgbClr val="516063">
                  <a:alpha val="0"/>
                </a:srgbClr>
              </a:clrTo>
            </a:clrChange>
            <a:extLst>
              <a:ext uri="{28A0092B-C50C-407E-A947-70E740481C1C}">
                <a14:useLocalDpi xmlns:a14="http://schemas.microsoft.com/office/drawing/2010/main" val="0"/>
              </a:ext>
            </a:extLst>
          </a:blip>
          <a:srcRect/>
          <a:stretch>
            <a:fillRect/>
          </a:stretch>
        </p:blipFill>
        <p:spPr bwMode="auto">
          <a:xfrm>
            <a:off x="5607264" y="3241948"/>
            <a:ext cx="616453" cy="54399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openvswitch.org/assets/vswitch.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8419" y="3059104"/>
            <a:ext cx="1076226" cy="698848"/>
          </a:xfrm>
          <a:prstGeom prst="rect">
            <a:avLst/>
          </a:prstGeom>
          <a:noFill/>
          <a:ln w="38100">
            <a:noFill/>
          </a:ln>
          <a:extLst>
            <a:ext uri="{909E8E84-426E-40DD-AFC4-6F175D3DCCD1}">
              <a14:hiddenFill xmlns:a14="http://schemas.microsoft.com/office/drawing/2010/main">
                <a:solidFill>
                  <a:srgbClr val="FFFFFF"/>
                </a:solidFill>
              </a14:hiddenFill>
            </a:ext>
          </a:extLst>
        </p:spPr>
      </p:pic>
      <p:sp>
        <p:nvSpPr>
          <p:cNvPr id="20"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a:solidFill>
                  <a:srgbClr val="0070C0"/>
                </a:solidFill>
              </a:rPr>
              <a:t>Docker: Goal of this part</a:t>
            </a:r>
            <a:endParaRPr lang="ko-KR" altLang="en-US" sz="4000" dirty="0">
              <a:solidFill>
                <a:srgbClr val="0070C0"/>
              </a:solidFill>
            </a:endParaRPr>
          </a:p>
        </p:txBody>
      </p:sp>
      <p:cxnSp>
        <p:nvCxnSpPr>
          <p:cNvPr id="11" name="꺾인 연결선 10"/>
          <p:cNvCxnSpPr>
            <a:stCxn id="21" idx="5"/>
            <a:endCxn id="1026" idx="1"/>
          </p:cNvCxnSpPr>
          <p:nvPr/>
        </p:nvCxnSpPr>
        <p:spPr>
          <a:xfrm flipV="1">
            <a:off x="6550380" y="3408528"/>
            <a:ext cx="678039" cy="119"/>
          </a:xfrm>
          <a:prstGeom prst="bentConnector3">
            <a:avLst>
              <a:gd name="adj1" fmla="val 50000"/>
            </a:avLst>
          </a:prstGeom>
          <a:ln w="3175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 name="슬라이드 번호 개체 틀 1"/>
          <p:cNvSpPr>
            <a:spLocks noGrp="1"/>
          </p:cNvSpPr>
          <p:nvPr>
            <p:ph type="sldNum" sz="quarter" idx="12"/>
          </p:nvPr>
        </p:nvSpPr>
        <p:spPr/>
        <p:txBody>
          <a:bodyPr/>
          <a:lstStyle/>
          <a:p>
            <a:fld id="{2A77177F-D4BC-47C1-ABEC-AF5DF9643428}" type="slidenum">
              <a:rPr lang="ko-KR" altLang="en-US" smtClean="0"/>
              <a:t>44</a:t>
            </a:fld>
            <a:endParaRPr lang="ko-KR" altLang="en-US"/>
          </a:p>
        </p:txBody>
      </p:sp>
    </p:spTree>
    <p:extLst>
      <p:ext uri="{BB962C8B-B14F-4D97-AF65-F5344CB8AC3E}">
        <p14:creationId xmlns:p14="http://schemas.microsoft.com/office/powerpoint/2010/main" val="11045596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626074" y="3952618"/>
            <a:ext cx="6347714" cy="1785333"/>
          </a:xfrm>
        </p:spPr>
        <p:txBody>
          <a:bodyPr/>
          <a:lstStyle/>
          <a:p>
            <a:r>
              <a:rPr lang="en-US" altLang="ko-KR" dirty="0"/>
              <a:t>Docker is an open platform for building, shipping and running distributed applications. It gives programmers, development teams and operations engineers the common toolbox they need to take advantage of the distributed and networked nature of modern applications.</a:t>
            </a:r>
            <a:endParaRPr lang="ko-KR" altLang="en-US" dirty="0"/>
          </a:p>
        </p:txBody>
      </p:sp>
      <p:sp>
        <p:nvSpPr>
          <p:cNvPr id="6" name="제목 1"/>
          <p:cNvSpPr txBox="1">
            <a:spLocks/>
          </p:cNvSpPr>
          <p:nvPr/>
        </p:nvSpPr>
        <p:spPr>
          <a:xfrm>
            <a:off x="0" y="0"/>
            <a:ext cx="7886700" cy="1325563"/>
          </a:xfrm>
          <a:prstGeom prst="rect">
            <a:avLst/>
          </a:prstGeom>
        </p:spPr>
        <p:txBody>
          <a:bodyPr vert="horz" lIns="91440" tIns="45720" rIns="91440" bIns="45720" rtlCol="0" anchor="b">
            <a:normAutofit/>
          </a:bodyPr>
          <a:lstStyle>
            <a:lvl1pPr algn="r" defTabSz="457200" rtl="0" eaLnBrk="1" latinLnBrk="1" hangingPunct="1">
              <a:spcBef>
                <a:spcPct val="0"/>
              </a:spcBef>
              <a:buNone/>
              <a:defRPr sz="54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pPr algn="l"/>
            <a:r>
              <a:rPr lang="en-US" altLang="ko-KR" sz="4800" dirty="0"/>
              <a:t> </a:t>
            </a:r>
            <a:r>
              <a:rPr lang="en-US" altLang="ko-KR" sz="4800" dirty="0">
                <a:solidFill>
                  <a:srgbClr val="0070C0"/>
                </a:solidFill>
              </a:rPr>
              <a:t>What is Docker ?</a:t>
            </a:r>
            <a:endParaRPr lang="ko-KR" altLang="en-US" sz="4800" dirty="0">
              <a:solidFill>
                <a:srgbClr val="0070C0"/>
              </a:solidFill>
            </a:endParaRPr>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2701" y="1417414"/>
            <a:ext cx="2743010" cy="2443353"/>
          </a:xfrm>
          <a:prstGeom prst="rect">
            <a:avLst/>
          </a:prstGeom>
        </p:spPr>
      </p:pic>
      <p:sp>
        <p:nvSpPr>
          <p:cNvPr id="5" name="슬라이드 번호 개체 틀 4"/>
          <p:cNvSpPr>
            <a:spLocks noGrp="1"/>
          </p:cNvSpPr>
          <p:nvPr>
            <p:ph type="sldNum" sz="quarter" idx="12"/>
          </p:nvPr>
        </p:nvSpPr>
        <p:spPr/>
        <p:txBody>
          <a:bodyPr/>
          <a:lstStyle/>
          <a:p>
            <a:fld id="{2A77177F-D4BC-47C1-ABEC-AF5DF9643428}" type="slidenum">
              <a:rPr lang="ko-KR" altLang="en-US" smtClean="0"/>
              <a:t>45</a:t>
            </a:fld>
            <a:endParaRPr lang="ko-KR" altLang="en-US"/>
          </a:p>
        </p:txBody>
      </p:sp>
    </p:spTree>
    <p:extLst>
      <p:ext uri="{BB962C8B-B14F-4D97-AF65-F5344CB8AC3E}">
        <p14:creationId xmlns:p14="http://schemas.microsoft.com/office/powerpoint/2010/main" val="20605854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16475" y="2624184"/>
            <a:ext cx="9111049" cy="2031325"/>
          </a:xfrm>
          <a:prstGeom prst="rect">
            <a:avLst/>
          </a:prstGeom>
          <a:ln w="31750">
            <a:solidFill>
              <a:srgbClr val="C00000"/>
            </a:solidFill>
          </a:ln>
        </p:spPr>
        <p:txBody>
          <a:bodyPr wrap="square">
            <a:spAutoFit/>
          </a:bodyPr>
          <a:lstStyle/>
          <a:p>
            <a:r>
              <a:rPr lang="en-US" altLang="ko-KR" dirty="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sudo wget -qO- https://get.docker.com/ | sh</a:t>
            </a:r>
            <a:endParaRPr lang="en-US" altLang="ko-KR" dirty="0">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a:t>
            </a:r>
            <a:r>
              <a:rPr lang="en-US" altLang="ko-KR" dirty="0" err="1">
                <a:latin typeface="Times New Roman" panose="02020603050405020304" pitchFamily="18" charset="0"/>
                <a:cs typeface="Times New Roman" panose="02020603050405020304" pitchFamily="18" charset="0"/>
              </a:rPr>
              <a:t>sudo</a:t>
            </a:r>
            <a:r>
              <a:rPr lang="en-US" altLang="ko-KR" dirty="0">
                <a:latin typeface="Times New Roman" panose="02020603050405020304" pitchFamily="18" charset="0"/>
                <a:cs typeface="Times New Roman" panose="02020603050405020304" pitchFamily="18" charset="0"/>
              </a:rPr>
              <a:t> </a:t>
            </a:r>
            <a:r>
              <a:rPr lang="en-US" altLang="ko-KR" dirty="0" err="1">
                <a:latin typeface="Times New Roman" panose="02020603050405020304" pitchFamily="18" charset="0"/>
                <a:cs typeface="Times New Roman" panose="02020603050405020304" pitchFamily="18" charset="0"/>
              </a:rPr>
              <a:t>systemctl</a:t>
            </a:r>
            <a:r>
              <a:rPr lang="en-US" altLang="ko-KR" dirty="0">
                <a:latin typeface="Times New Roman" panose="02020603050405020304" pitchFamily="18" charset="0"/>
                <a:cs typeface="Times New Roman" panose="02020603050405020304" pitchFamily="18" charset="0"/>
              </a:rPr>
              <a:t> start docker</a:t>
            </a:r>
            <a:endParaRPr lang="ko-KR" altLang="en-US" dirty="0">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sudo adduser </a:t>
            </a:r>
            <a:r>
              <a:rPr lang="en-US" altLang="ko-KR" dirty="0">
                <a:solidFill>
                  <a:srgbClr val="FF0000"/>
                </a:solidFill>
                <a:latin typeface="Times New Roman" panose="02020603050405020304" pitchFamily="18" charset="0"/>
                <a:cs typeface="Times New Roman" panose="02020603050405020304" pitchFamily="18" charset="0"/>
              </a:rPr>
              <a:t>[Y</a:t>
            </a:r>
            <a:r>
              <a:rPr lang="ko-KR" altLang="en-US" dirty="0">
                <a:solidFill>
                  <a:srgbClr val="FF0000"/>
                </a:solidFill>
                <a:latin typeface="Times New Roman" panose="02020603050405020304" pitchFamily="18" charset="0"/>
                <a:cs typeface="Times New Roman" panose="02020603050405020304" pitchFamily="18" charset="0"/>
              </a:rPr>
              <a:t>our</a:t>
            </a:r>
            <a:r>
              <a:rPr lang="en-US" altLang="ko-KR" dirty="0">
                <a:solidFill>
                  <a:srgbClr val="FF0000"/>
                </a:solidFill>
                <a:latin typeface="Times New Roman" panose="02020603050405020304" pitchFamily="18" charset="0"/>
                <a:cs typeface="Times New Roman" panose="02020603050405020304" pitchFamily="18" charset="0"/>
              </a:rPr>
              <a:t>_account]</a:t>
            </a:r>
            <a:r>
              <a:rPr lang="ko-KR" altLang="en-US" dirty="0">
                <a:latin typeface="Times New Roman" panose="02020603050405020304" pitchFamily="18" charset="0"/>
                <a:cs typeface="Times New Roman" panose="02020603050405020304" pitchFamily="18" charset="0"/>
              </a:rPr>
              <a:t> docker</a:t>
            </a:r>
          </a:p>
          <a:p>
            <a:endParaRPr lang="en-US" altLang="ko-KR" dirty="0">
              <a:latin typeface="Times New Roman" panose="02020603050405020304" pitchFamily="18" charset="0"/>
              <a:cs typeface="Times New Roman" panose="02020603050405020304" pitchFamily="18" charset="0"/>
            </a:endParaRPr>
          </a:p>
          <a:p>
            <a:r>
              <a:rPr lang="ko-KR" altLang="en-US" dirty="0">
                <a:latin typeface="Times New Roman" panose="02020603050405020304" pitchFamily="18" charset="0"/>
                <a:cs typeface="Times New Roman" panose="02020603050405020304" pitchFamily="18" charset="0"/>
              </a:rPr>
              <a:t>(Session restart)</a:t>
            </a:r>
            <a:endParaRPr lang="en-US" altLang="ko-KR" dirty="0">
              <a:latin typeface="Times New Roman" panose="02020603050405020304" pitchFamily="18" charset="0"/>
              <a:cs typeface="Times New Roman" panose="02020603050405020304" pitchFamily="18" charset="0"/>
            </a:endParaRPr>
          </a:p>
          <a:p>
            <a:endParaRPr lang="ko-KR" altLang="en-US" dirty="0">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docker run hello-world</a:t>
            </a:r>
            <a:endParaRPr lang="en-US" altLang="ko-KR" dirty="0">
              <a:latin typeface="Times New Roman" panose="02020603050405020304" pitchFamily="18" charset="0"/>
              <a:cs typeface="Times New Roman" panose="02020603050405020304" pitchFamily="18" charset="0"/>
            </a:endParaRPr>
          </a:p>
        </p:txBody>
      </p:sp>
      <p:sp>
        <p:nvSpPr>
          <p:cNvPr id="2" name="직사각형 1"/>
          <p:cNvSpPr/>
          <p:nvPr/>
        </p:nvSpPr>
        <p:spPr>
          <a:xfrm>
            <a:off x="0" y="4680951"/>
            <a:ext cx="5647380" cy="369332"/>
          </a:xfrm>
          <a:prstGeom prst="rect">
            <a:avLst/>
          </a:prstGeom>
        </p:spPr>
        <p:txBody>
          <a:bodyPr wrap="none">
            <a:spAutoFit/>
          </a:bodyPr>
          <a:lstStyle/>
          <a:p>
            <a:r>
              <a:rPr lang="en-US" altLang="ko-KR" dirty="0"/>
              <a:t>reference: http://docs.docker.com/linux/step_one/</a:t>
            </a:r>
            <a:endParaRPr lang="ko-KR" altLang="en-US" dirty="0"/>
          </a:p>
        </p:txBody>
      </p:sp>
      <p:pic>
        <p:nvPicPr>
          <p:cNvPr id="9"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0" name="제목 1"/>
          <p:cNvSpPr txBox="1">
            <a:spLocks/>
          </p:cNvSpPr>
          <p:nvPr/>
        </p:nvSpPr>
        <p:spPr>
          <a:xfrm>
            <a:off x="0" y="0"/>
            <a:ext cx="7886700" cy="1325563"/>
          </a:xfrm>
          <a:prstGeom prst="rect">
            <a:avLst/>
          </a:prstGeom>
        </p:spPr>
        <p:txBody>
          <a:bodyPr vert="horz" lIns="91440" tIns="45720" rIns="91440" bIns="45720" rtlCol="0" anchor="t">
            <a:normAutofit lnSpcReduction="10000"/>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800" dirty="0">
                <a:solidFill>
                  <a:srgbClr val="FF0000"/>
                </a:solidFill>
              </a:rPr>
              <a:t>Docker</a:t>
            </a:r>
            <a:br>
              <a:rPr lang="en-US" altLang="ko-KR" sz="4800" dirty="0">
                <a:solidFill>
                  <a:srgbClr val="FF0000"/>
                </a:solidFill>
              </a:rPr>
            </a:br>
            <a:r>
              <a:rPr lang="en-US" altLang="ko-KR" sz="4000" dirty="0">
                <a:solidFill>
                  <a:srgbClr val="FF0000"/>
                </a:solidFill>
              </a:rPr>
              <a:t>- Installation</a:t>
            </a:r>
            <a:endParaRPr lang="ko-KR" altLang="en-US" sz="4000" dirty="0">
              <a:solidFill>
                <a:srgbClr val="0070C0"/>
              </a:solidFill>
            </a:endParaRPr>
          </a:p>
        </p:txBody>
      </p:sp>
      <p:sp>
        <p:nvSpPr>
          <p:cNvPr id="11" name="직사각형 10"/>
          <p:cNvSpPr/>
          <p:nvPr/>
        </p:nvSpPr>
        <p:spPr>
          <a:xfrm>
            <a:off x="0" y="2229410"/>
            <a:ext cx="2212465" cy="369332"/>
          </a:xfrm>
          <a:prstGeom prst="rect">
            <a:avLst/>
          </a:prstGeom>
        </p:spPr>
        <p:txBody>
          <a:bodyPr wrap="none">
            <a:spAutoFit/>
          </a:bodyPr>
          <a:lstStyle/>
          <a:p>
            <a:r>
              <a:rPr lang="en-US" altLang="ko-KR" dirty="0"/>
              <a:t>Docker installation.</a:t>
            </a:r>
            <a:endParaRPr lang="ko-KR" altLang="en-US" dirty="0"/>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46</a:t>
            </a:fld>
            <a:endParaRPr lang="ko-KR" altLang="en-US"/>
          </a:p>
        </p:txBody>
      </p:sp>
    </p:spTree>
    <p:extLst>
      <p:ext uri="{BB962C8B-B14F-4D97-AF65-F5344CB8AC3E}">
        <p14:creationId xmlns:p14="http://schemas.microsoft.com/office/powerpoint/2010/main" val="37806682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stretch>
            <a:fillRect/>
          </a:stretch>
        </p:blipFill>
        <p:spPr>
          <a:xfrm>
            <a:off x="1470642" y="2402832"/>
            <a:ext cx="6229350" cy="2864644"/>
          </a:xfrm>
          <a:prstGeom prst="rect">
            <a:avLst/>
          </a:prstGeom>
        </p:spPr>
      </p:pic>
      <p:sp>
        <p:nvSpPr>
          <p:cNvPr id="9" name="제목 1"/>
          <p:cNvSpPr txBox="1">
            <a:spLocks/>
          </p:cNvSpPr>
          <p:nvPr/>
        </p:nvSpPr>
        <p:spPr>
          <a:xfrm>
            <a:off x="0" y="0"/>
            <a:ext cx="7886700" cy="1325563"/>
          </a:xfrm>
          <a:prstGeom prst="rect">
            <a:avLst/>
          </a:prstGeom>
        </p:spPr>
        <p:txBody>
          <a:bodyPr vert="horz" lIns="91440" tIns="45720" rIns="91440" bIns="45720" rtlCol="0" anchor="t">
            <a:normAutofit lnSpcReduction="10000"/>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800" dirty="0">
                <a:solidFill>
                  <a:srgbClr val="0070C0"/>
                </a:solidFill>
              </a:rPr>
              <a:t>Docker</a:t>
            </a:r>
            <a:br>
              <a:rPr lang="en-US" altLang="ko-KR" sz="4800" dirty="0">
                <a:solidFill>
                  <a:srgbClr val="0070C0"/>
                </a:solidFill>
              </a:rPr>
            </a:br>
            <a:r>
              <a:rPr lang="en-US" altLang="ko-KR" sz="4000" dirty="0">
                <a:solidFill>
                  <a:srgbClr val="0070C0"/>
                </a:solidFill>
              </a:rPr>
              <a:t>- Installation</a:t>
            </a:r>
            <a:endParaRPr lang="ko-KR" altLang="en-US" sz="4000" dirty="0">
              <a:solidFill>
                <a:srgbClr val="0070C0"/>
              </a:solidFill>
            </a:endParaRP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47</a:t>
            </a:fld>
            <a:endParaRPr lang="ko-KR" altLang="en-US"/>
          </a:p>
        </p:txBody>
      </p:sp>
    </p:spTree>
    <p:extLst>
      <p:ext uri="{BB962C8B-B14F-4D97-AF65-F5344CB8AC3E}">
        <p14:creationId xmlns:p14="http://schemas.microsoft.com/office/powerpoint/2010/main" val="37868924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3"/>
          <a:srcRect b="82375"/>
          <a:stretch/>
        </p:blipFill>
        <p:spPr>
          <a:xfrm>
            <a:off x="1978818" y="3288807"/>
            <a:ext cx="5186363" cy="289593"/>
          </a:xfrm>
          <a:prstGeom prst="rect">
            <a:avLst/>
          </a:prstGeom>
        </p:spPr>
      </p:pic>
      <p:sp>
        <p:nvSpPr>
          <p:cNvPr id="11" name="제목 1"/>
          <p:cNvSpPr txBox="1">
            <a:spLocks/>
          </p:cNvSpPr>
          <p:nvPr/>
        </p:nvSpPr>
        <p:spPr>
          <a:xfrm>
            <a:off x="0" y="0"/>
            <a:ext cx="7886700" cy="1325563"/>
          </a:xfrm>
          <a:prstGeom prst="rect">
            <a:avLst/>
          </a:prstGeom>
        </p:spPr>
        <p:txBody>
          <a:bodyPr vert="horz" lIns="91440" tIns="45720" rIns="91440" bIns="45720" rtlCol="0" anchor="t">
            <a:normAutofit fontScale="92500" lnSpcReduction="10000"/>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5200" dirty="0">
                <a:solidFill>
                  <a:srgbClr val="FF0000"/>
                </a:solidFill>
              </a:rPr>
              <a:t>Docker</a:t>
            </a:r>
            <a:br>
              <a:rPr lang="en-US" altLang="ko-KR" sz="6000" dirty="0">
                <a:solidFill>
                  <a:srgbClr val="FF0000"/>
                </a:solidFill>
              </a:rPr>
            </a:br>
            <a:r>
              <a:rPr lang="en-US" altLang="ko-KR" sz="4300" dirty="0">
                <a:solidFill>
                  <a:srgbClr val="FF0000"/>
                </a:solidFill>
              </a:rPr>
              <a:t>- Make containers</a:t>
            </a:r>
            <a:endParaRPr lang="ko-KR" altLang="en-US" sz="5800" dirty="0">
              <a:solidFill>
                <a:srgbClr val="FF0000"/>
              </a:solidFill>
            </a:endParaRPr>
          </a:p>
        </p:txBody>
      </p:sp>
      <p:sp>
        <p:nvSpPr>
          <p:cNvPr id="12" name="직사각형 11"/>
          <p:cNvSpPr/>
          <p:nvPr/>
        </p:nvSpPr>
        <p:spPr>
          <a:xfrm>
            <a:off x="16475" y="2257966"/>
            <a:ext cx="9111049" cy="369332"/>
          </a:xfrm>
          <a:prstGeom prst="rect">
            <a:avLst/>
          </a:prstGeom>
          <a:ln w="31750">
            <a:solidFill>
              <a:srgbClr val="C00000"/>
            </a:solidFill>
          </a:ln>
        </p:spPr>
        <p:txBody>
          <a:bodyPr wrap="square">
            <a:spAutoFit/>
          </a:bodyPr>
          <a:lstStyle/>
          <a:p>
            <a:r>
              <a:rPr lang="en-US" altLang="ko-KR" dirty="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docker run -it </a:t>
            </a:r>
            <a:r>
              <a:rPr lang="en-US" altLang="ko-KR" dirty="0">
                <a:solidFill>
                  <a:srgbClr val="FF0000"/>
                </a:solidFill>
                <a:latin typeface="Times New Roman" panose="02020603050405020304" pitchFamily="18" charset="0"/>
                <a:cs typeface="Times New Roman" panose="02020603050405020304" pitchFamily="18" charset="0"/>
              </a:rPr>
              <a:t>--net=none </a:t>
            </a:r>
            <a:r>
              <a:rPr lang="ko-KR" altLang="en-US" dirty="0">
                <a:latin typeface="Times New Roman" panose="02020603050405020304" pitchFamily="18" charset="0"/>
                <a:cs typeface="Times New Roman" panose="02020603050405020304" pitchFamily="18" charset="0"/>
              </a:rPr>
              <a:t>--name </a:t>
            </a:r>
            <a:r>
              <a:rPr lang="en-US" altLang="ko-KR" dirty="0">
                <a:solidFill>
                  <a:srgbClr val="FF0000"/>
                </a:solidFill>
                <a:latin typeface="Times New Roman" panose="02020603050405020304" pitchFamily="18" charset="0"/>
                <a:cs typeface="Times New Roman" panose="02020603050405020304" pitchFamily="18" charset="0"/>
              </a:rPr>
              <a:t>[</a:t>
            </a:r>
            <a:r>
              <a:rPr lang="en-US" altLang="ko-KR" dirty="0" err="1">
                <a:solidFill>
                  <a:srgbClr val="FF0000"/>
                </a:solidFill>
                <a:latin typeface="Times New Roman" panose="02020603050405020304" pitchFamily="18" charset="0"/>
                <a:cs typeface="Times New Roman" panose="02020603050405020304" pitchFamily="18" charset="0"/>
              </a:rPr>
              <a:t>container_name</a:t>
            </a:r>
            <a:r>
              <a:rPr lang="en-US" altLang="ko-KR" dirty="0">
                <a:solidFill>
                  <a:srgbClr val="FF0000"/>
                </a:solidFill>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 ubuntu /b</a:t>
            </a:r>
            <a:r>
              <a:rPr lang="en-US" altLang="ko-KR" dirty="0" err="1">
                <a:latin typeface="Times New Roman" panose="02020603050405020304" pitchFamily="18" charset="0"/>
                <a:cs typeface="Times New Roman" panose="02020603050405020304" pitchFamily="18" charset="0"/>
              </a:rPr>
              <a:t>i</a:t>
            </a:r>
            <a:r>
              <a:rPr lang="ko-KR" altLang="en-US" dirty="0">
                <a:latin typeface="Times New Roman" panose="02020603050405020304" pitchFamily="18" charset="0"/>
                <a:cs typeface="Times New Roman" panose="02020603050405020304" pitchFamily="18" charset="0"/>
              </a:rPr>
              <a:t>n/bash</a:t>
            </a:r>
          </a:p>
        </p:txBody>
      </p:sp>
      <p:pic>
        <p:nvPicPr>
          <p:cNvPr id="13" name="Picture 2" descr="http://publicdomainvectors.org/photos/Anonymous_Keyboard_1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4" name="직사각형 13"/>
          <p:cNvSpPr/>
          <p:nvPr/>
        </p:nvSpPr>
        <p:spPr>
          <a:xfrm>
            <a:off x="0" y="1897670"/>
            <a:ext cx="2442720" cy="369332"/>
          </a:xfrm>
          <a:prstGeom prst="rect">
            <a:avLst/>
          </a:prstGeom>
        </p:spPr>
        <p:txBody>
          <a:bodyPr wrap="none">
            <a:spAutoFit/>
          </a:bodyPr>
          <a:lstStyle/>
          <a:p>
            <a:r>
              <a:rPr lang="en-US" altLang="ko-KR" dirty="0"/>
              <a:t>Run docker container.</a:t>
            </a:r>
            <a:endParaRPr lang="ko-KR" altLang="en-US" dirty="0"/>
          </a:p>
        </p:txBody>
      </p:sp>
      <p:sp>
        <p:nvSpPr>
          <p:cNvPr id="15" name="직사각형 14"/>
          <p:cNvSpPr/>
          <p:nvPr/>
        </p:nvSpPr>
        <p:spPr>
          <a:xfrm>
            <a:off x="783141" y="3952371"/>
            <a:ext cx="7577715" cy="1477328"/>
          </a:xfrm>
          <a:prstGeom prst="rect">
            <a:avLst/>
          </a:prstGeom>
        </p:spPr>
        <p:txBody>
          <a:bodyPr wrap="none">
            <a:spAutoFit/>
          </a:bodyPr>
          <a:lstStyle/>
          <a:p>
            <a:r>
              <a:rPr lang="en-US" altLang="ko-KR" dirty="0"/>
              <a:t>I want to make interface that has 203.237.x.x IP address.</a:t>
            </a:r>
          </a:p>
          <a:p>
            <a:endParaRPr lang="en-US" altLang="ko-KR" dirty="0"/>
          </a:p>
          <a:p>
            <a:r>
              <a:rPr lang="en-US" altLang="ko-KR" dirty="0"/>
              <a:t>※ctrl + p, q </a:t>
            </a:r>
            <a:r>
              <a:rPr lang="en-US" altLang="ko-KR" dirty="0">
                <a:sym typeface="Wingdings" panose="05000000000000000000" pitchFamily="2" charset="2"/>
              </a:rPr>
              <a:t> detach docker container</a:t>
            </a:r>
          </a:p>
          <a:p>
            <a:r>
              <a:rPr lang="en-US" altLang="ko-KR" dirty="0">
                <a:sym typeface="Wingdings" panose="05000000000000000000" pitchFamily="2" charset="2"/>
              </a:rPr>
              <a:t>※docker attach </a:t>
            </a:r>
            <a:r>
              <a:rPr lang="en-US" altLang="ko-KR" dirty="0">
                <a:solidFill>
                  <a:srgbClr val="FF0000"/>
                </a:solidFill>
                <a:sym typeface="Wingdings" panose="05000000000000000000" pitchFamily="2" charset="2"/>
              </a:rPr>
              <a:t>[</a:t>
            </a:r>
            <a:r>
              <a:rPr lang="en-US" altLang="ko-KR" dirty="0" err="1">
                <a:solidFill>
                  <a:srgbClr val="FF0000"/>
                </a:solidFill>
                <a:sym typeface="Wingdings" panose="05000000000000000000" pitchFamily="2" charset="2"/>
              </a:rPr>
              <a:t>container_name</a:t>
            </a:r>
            <a:r>
              <a:rPr lang="en-US" altLang="ko-KR" dirty="0">
                <a:solidFill>
                  <a:srgbClr val="FF0000"/>
                </a:solidFill>
                <a:sym typeface="Wingdings" panose="05000000000000000000" pitchFamily="2" charset="2"/>
              </a:rPr>
              <a:t>] </a:t>
            </a:r>
            <a:r>
              <a:rPr lang="en-US" altLang="ko-KR" dirty="0">
                <a:sym typeface="Wingdings" panose="05000000000000000000" pitchFamily="2" charset="2"/>
              </a:rPr>
              <a:t> get into docker container console</a:t>
            </a:r>
            <a:endParaRPr lang="ko-KR" altLang="en-US" dirty="0"/>
          </a:p>
          <a:p>
            <a:endParaRPr lang="ko-KR" altLang="en-US" dirty="0"/>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48</a:t>
            </a:fld>
            <a:endParaRPr lang="ko-KR" altLang="en-US"/>
          </a:p>
        </p:txBody>
      </p:sp>
    </p:spTree>
    <p:extLst>
      <p:ext uri="{BB962C8B-B14F-4D97-AF65-F5344CB8AC3E}">
        <p14:creationId xmlns:p14="http://schemas.microsoft.com/office/powerpoint/2010/main" val="6950367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1614488" y="2096168"/>
            <a:ext cx="5915025" cy="3761431"/>
          </a:xfrm>
        </p:spPr>
        <p:txBody>
          <a:bodyPr>
            <a:normAutofit/>
          </a:bodyPr>
          <a:lstStyle/>
          <a:p>
            <a:r>
              <a:rPr lang="en-US" altLang="ko-KR" dirty="0"/>
              <a:t>Pros</a:t>
            </a:r>
          </a:p>
          <a:p>
            <a:pPr lvl="1"/>
            <a:r>
              <a:rPr lang="en-US" altLang="ko-KR" dirty="0"/>
              <a:t>Easy to use</a:t>
            </a:r>
          </a:p>
          <a:p>
            <a:r>
              <a:rPr lang="en-US" altLang="ko-KR" dirty="0"/>
              <a:t>Cons</a:t>
            </a:r>
          </a:p>
          <a:p>
            <a:pPr lvl="1"/>
            <a:r>
              <a:rPr lang="en-US" altLang="ko-KR" dirty="0"/>
              <a:t>Security problem (Violate </a:t>
            </a:r>
            <a:r>
              <a:rPr lang="en-US" altLang="ko-KR" dirty="0" err="1"/>
              <a:t>docker’s</a:t>
            </a:r>
            <a:r>
              <a:rPr lang="en-US" altLang="ko-KR" dirty="0"/>
              <a:t> strong </a:t>
            </a:r>
            <a:r>
              <a:rPr lang="en-US" altLang="ko-KR" dirty="0" err="1"/>
              <a:t>point:isolated</a:t>
            </a:r>
            <a:r>
              <a:rPr lang="en-US" altLang="ko-KR" dirty="0"/>
              <a:t>)</a:t>
            </a:r>
          </a:p>
          <a:p>
            <a:r>
              <a:rPr lang="en-US" altLang="ko-KR" dirty="0"/>
              <a:t>Solution?</a:t>
            </a:r>
          </a:p>
          <a:p>
            <a:pPr lvl="1"/>
            <a:r>
              <a:rPr lang="en-US" altLang="ko-KR" dirty="0"/>
              <a:t>Establish L2 tunneling</a:t>
            </a:r>
            <a:br>
              <a:rPr lang="en-US" altLang="ko-KR" dirty="0"/>
            </a:br>
            <a:r>
              <a:rPr lang="en-US" altLang="ko-KR" dirty="0"/>
              <a:t>(Can easily achieved by using </a:t>
            </a:r>
            <a:r>
              <a:rPr lang="en-US" altLang="ko-KR" dirty="0" err="1"/>
              <a:t>ovs</a:t>
            </a:r>
            <a:r>
              <a:rPr lang="en-US" altLang="ko-KR" dirty="0"/>
              <a:t>.</a:t>
            </a:r>
            <a:br>
              <a:rPr lang="en-US" altLang="ko-KR" dirty="0"/>
            </a:br>
            <a:r>
              <a:rPr lang="en-US" altLang="ko-KR" dirty="0"/>
              <a:t>However, </a:t>
            </a:r>
            <a:r>
              <a:rPr lang="en-US" altLang="ko-KR" dirty="0" err="1"/>
              <a:t>ovs</a:t>
            </a:r>
            <a:r>
              <a:rPr lang="en-US" altLang="ko-KR" dirty="0"/>
              <a:t> doesn’t support raspberry pi officially.</a:t>
            </a:r>
            <a:br>
              <a:rPr lang="en-US" altLang="ko-KR" dirty="0"/>
            </a:br>
            <a:r>
              <a:rPr lang="en-US" altLang="ko-KR" dirty="0"/>
              <a:t>That’s why we are using this option.)</a:t>
            </a:r>
            <a:br>
              <a:rPr lang="en-US" altLang="ko-KR" dirty="0"/>
            </a:br>
            <a:r>
              <a:rPr lang="en-US" altLang="ko-KR" dirty="0"/>
              <a:t>Related keyword : GRE, </a:t>
            </a:r>
            <a:r>
              <a:rPr lang="en-US" altLang="ko-KR" dirty="0" err="1"/>
              <a:t>vlan</a:t>
            </a:r>
            <a:r>
              <a:rPr lang="en-US" altLang="ko-KR" dirty="0"/>
              <a:t>, </a:t>
            </a:r>
            <a:r>
              <a:rPr lang="en-US" altLang="ko-KR" dirty="0" err="1"/>
              <a:t>vxlan</a:t>
            </a:r>
            <a:endParaRPr lang="en-US" altLang="ko-KR" dirty="0"/>
          </a:p>
        </p:txBody>
      </p:sp>
      <p:sp>
        <p:nvSpPr>
          <p:cNvPr id="5" name="제목 1"/>
          <p:cNvSpPr txBox="1">
            <a:spLocks/>
          </p:cNvSpPr>
          <p:nvPr/>
        </p:nvSpPr>
        <p:spPr>
          <a:xfrm>
            <a:off x="0" y="0"/>
            <a:ext cx="7886700" cy="1325563"/>
          </a:xfrm>
          <a:prstGeom prst="rect">
            <a:avLst/>
          </a:prstGeom>
        </p:spPr>
        <p:txBody>
          <a:bodyPr vert="horz" lIns="91440" tIns="45720" rIns="91440" bIns="45720" rtlCol="0" anchor="t">
            <a:normAutofit fontScale="85000" lnSpcReduction="20000"/>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6200" dirty="0">
                <a:solidFill>
                  <a:srgbClr val="0070C0"/>
                </a:solidFill>
              </a:rPr>
              <a:t>Docker</a:t>
            </a:r>
            <a:br>
              <a:rPr lang="en-US" altLang="ko-KR" sz="7200" dirty="0">
                <a:solidFill>
                  <a:srgbClr val="0070C0"/>
                </a:solidFill>
              </a:rPr>
            </a:br>
            <a:r>
              <a:rPr lang="en-US" altLang="ko-KR" sz="4700" dirty="0">
                <a:solidFill>
                  <a:srgbClr val="0070C0"/>
                </a:solidFill>
              </a:rPr>
              <a:t>- About [--net host] option</a:t>
            </a:r>
            <a:endParaRPr lang="ko-KR" altLang="en-US" sz="5600" dirty="0">
              <a:solidFill>
                <a:srgbClr val="0070C0"/>
              </a:solidFill>
            </a:endParaRPr>
          </a:p>
        </p:txBody>
      </p:sp>
      <p:sp>
        <p:nvSpPr>
          <p:cNvPr id="4" name="슬라이드 번호 개체 틀 3"/>
          <p:cNvSpPr>
            <a:spLocks noGrp="1"/>
          </p:cNvSpPr>
          <p:nvPr>
            <p:ph type="sldNum" sz="quarter" idx="12"/>
          </p:nvPr>
        </p:nvSpPr>
        <p:spPr/>
        <p:txBody>
          <a:bodyPr/>
          <a:lstStyle/>
          <a:p>
            <a:fld id="{2A77177F-D4BC-47C1-ABEC-AF5DF9643428}" type="slidenum">
              <a:rPr lang="ko-KR" altLang="en-US" smtClean="0"/>
              <a:t>49</a:t>
            </a:fld>
            <a:endParaRPr lang="ko-KR" altLang="en-US"/>
          </a:p>
        </p:txBody>
      </p:sp>
    </p:spTree>
    <p:extLst>
      <p:ext uri="{BB962C8B-B14F-4D97-AF65-F5344CB8AC3E}">
        <p14:creationId xmlns:p14="http://schemas.microsoft.com/office/powerpoint/2010/main" val="1486325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제목 1"/>
          <p:cNvSpPr>
            <a:spLocks noGrp="1"/>
          </p:cNvSpPr>
          <p:nvPr>
            <p:ph type="title"/>
          </p:nvPr>
        </p:nvSpPr>
        <p:spPr>
          <a:xfrm>
            <a:off x="0" y="0"/>
            <a:ext cx="9144000" cy="782595"/>
          </a:xfrm>
        </p:spPr>
        <p:txBody>
          <a:bodyPr>
            <a:normAutofit/>
          </a:bodyPr>
          <a:lstStyle/>
          <a:p>
            <a:r>
              <a:rPr lang="en-US" altLang="ko-KR" sz="4000" dirty="0">
                <a:solidFill>
                  <a:srgbClr val="0070C0"/>
                </a:solidFill>
              </a:rPr>
              <a:t>Virtualization: Basic Concept</a:t>
            </a:r>
            <a:endParaRPr lang="ko-KR" altLang="en-US" sz="4000" dirty="0">
              <a:solidFill>
                <a:srgbClr val="0070C0"/>
              </a:solidFill>
            </a:endParaRPr>
          </a:p>
        </p:txBody>
      </p:sp>
      <p:grpSp>
        <p:nvGrpSpPr>
          <p:cNvPr id="14339" name="그룹 5"/>
          <p:cNvGrpSpPr>
            <a:grpSpLocks/>
          </p:cNvGrpSpPr>
          <p:nvPr/>
        </p:nvGrpSpPr>
        <p:grpSpPr bwMode="auto">
          <a:xfrm>
            <a:off x="142875" y="1557338"/>
            <a:ext cx="2700338" cy="2016125"/>
            <a:chOff x="755576" y="1844824"/>
            <a:chExt cx="3384376" cy="2544993"/>
          </a:xfrm>
        </p:grpSpPr>
        <p:sp>
          <p:nvSpPr>
            <p:cNvPr id="4" name="자유형 3"/>
            <p:cNvSpPr/>
            <p:nvPr/>
          </p:nvSpPr>
          <p:spPr>
            <a:xfrm>
              <a:off x="1141566" y="1844824"/>
              <a:ext cx="694385"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9" name="자유형 8"/>
            <p:cNvSpPr/>
            <p:nvPr/>
          </p:nvSpPr>
          <p:spPr>
            <a:xfrm>
              <a:off x="2078686" y="1844824"/>
              <a:ext cx="692394"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10" name="자유형 9"/>
            <p:cNvSpPr/>
            <p:nvPr/>
          </p:nvSpPr>
          <p:spPr>
            <a:xfrm>
              <a:off x="2987951" y="1844824"/>
              <a:ext cx="694385"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5" name="구름 4"/>
            <p:cNvSpPr/>
            <p:nvPr/>
          </p:nvSpPr>
          <p:spPr>
            <a:xfrm>
              <a:off x="755576" y="2662428"/>
              <a:ext cx="3384376" cy="1727389"/>
            </a:xfrm>
            <a:prstGeom prst="cloud">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dirty="0">
                  <a:solidFill>
                    <a:schemeClr val="tx2"/>
                  </a:solidFill>
                  <a:latin typeface="Kristen ITC" pitchFamily="66" charset="0"/>
                </a:rPr>
                <a:t>Tenant A Virtual</a:t>
              </a:r>
            </a:p>
            <a:p>
              <a:pPr algn="ctr">
                <a:defRPr/>
              </a:pPr>
              <a:r>
                <a:rPr lang="en-US" altLang="ko-KR" dirty="0">
                  <a:solidFill>
                    <a:schemeClr val="tx2"/>
                  </a:solidFill>
                  <a:latin typeface="Kristen ITC" pitchFamily="66" charset="0"/>
                </a:rPr>
                <a:t>Network</a:t>
              </a:r>
              <a:endParaRPr lang="ko-KR" altLang="en-US" sz="1400" dirty="0">
                <a:solidFill>
                  <a:schemeClr val="tx2"/>
                </a:solidFill>
                <a:latin typeface="Kristen ITC" pitchFamily="66" charset="0"/>
              </a:endParaRPr>
            </a:p>
          </p:txBody>
        </p:sp>
      </p:grpSp>
      <p:grpSp>
        <p:nvGrpSpPr>
          <p:cNvPr id="14340" name="그룹 16"/>
          <p:cNvGrpSpPr>
            <a:grpSpLocks/>
          </p:cNvGrpSpPr>
          <p:nvPr/>
        </p:nvGrpSpPr>
        <p:grpSpPr bwMode="auto">
          <a:xfrm>
            <a:off x="3276600" y="1557338"/>
            <a:ext cx="2519363" cy="2016125"/>
            <a:chOff x="755576" y="1844824"/>
            <a:chExt cx="3384376" cy="2544992"/>
          </a:xfrm>
        </p:grpSpPr>
        <p:sp>
          <p:nvSpPr>
            <p:cNvPr id="18" name="자유형 17"/>
            <p:cNvSpPr/>
            <p:nvPr/>
          </p:nvSpPr>
          <p:spPr>
            <a:xfrm>
              <a:off x="1141570" y="1844824"/>
              <a:ext cx="693082"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a:solidFill>
                <a:srgbClr val="9966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19" name="자유형 18"/>
            <p:cNvSpPr/>
            <p:nvPr/>
          </p:nvSpPr>
          <p:spPr>
            <a:xfrm>
              <a:off x="2077764" y="1844824"/>
              <a:ext cx="693083"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a:solidFill>
                <a:srgbClr val="9966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20" name="자유형 19"/>
            <p:cNvSpPr/>
            <p:nvPr/>
          </p:nvSpPr>
          <p:spPr>
            <a:xfrm>
              <a:off x="2988369" y="1844824"/>
              <a:ext cx="693082"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a:solidFill>
                <a:srgbClr val="9966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21" name="구름 20"/>
            <p:cNvSpPr/>
            <p:nvPr/>
          </p:nvSpPr>
          <p:spPr>
            <a:xfrm>
              <a:off x="755576" y="2780659"/>
              <a:ext cx="3384376" cy="1609157"/>
            </a:xfrm>
            <a:prstGeom prst="cloud">
              <a:avLst/>
            </a:prstGeom>
            <a:noFill/>
            <a:ln w="57150">
              <a:solidFill>
                <a:srgbClr val="9966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2000" dirty="0">
                  <a:solidFill>
                    <a:srgbClr val="9966FF"/>
                  </a:solidFill>
                  <a:latin typeface="Kristen ITC" pitchFamily="66" charset="0"/>
                </a:rPr>
                <a:t>Tenant B Virtual</a:t>
              </a:r>
            </a:p>
            <a:p>
              <a:pPr algn="ctr">
                <a:defRPr/>
              </a:pPr>
              <a:r>
                <a:rPr lang="en-US" altLang="ko-KR" sz="2000" dirty="0">
                  <a:solidFill>
                    <a:srgbClr val="9966FF"/>
                  </a:solidFill>
                  <a:latin typeface="Kristen ITC" pitchFamily="66" charset="0"/>
                </a:rPr>
                <a:t>Network</a:t>
              </a:r>
              <a:endParaRPr lang="ko-KR" altLang="en-US" sz="1600" dirty="0">
                <a:solidFill>
                  <a:srgbClr val="9966FF"/>
                </a:solidFill>
                <a:latin typeface="Kristen ITC" pitchFamily="66" charset="0"/>
              </a:endParaRPr>
            </a:p>
          </p:txBody>
        </p:sp>
      </p:grpSp>
      <p:grpSp>
        <p:nvGrpSpPr>
          <p:cNvPr id="14341" name="그룹 21"/>
          <p:cNvGrpSpPr>
            <a:grpSpLocks/>
          </p:cNvGrpSpPr>
          <p:nvPr/>
        </p:nvGrpSpPr>
        <p:grpSpPr bwMode="auto">
          <a:xfrm>
            <a:off x="6227763" y="1557338"/>
            <a:ext cx="2520950" cy="2016125"/>
            <a:chOff x="755576" y="1844824"/>
            <a:chExt cx="3384376" cy="2544992"/>
          </a:xfrm>
        </p:grpSpPr>
        <p:sp>
          <p:nvSpPr>
            <p:cNvPr id="23" name="자유형 22"/>
            <p:cNvSpPr/>
            <p:nvPr/>
          </p:nvSpPr>
          <p:spPr>
            <a:xfrm>
              <a:off x="1141326" y="1844824"/>
              <a:ext cx="694777"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24" name="자유형 23"/>
            <p:cNvSpPr/>
            <p:nvPr/>
          </p:nvSpPr>
          <p:spPr>
            <a:xfrm>
              <a:off x="2079062" y="1844824"/>
              <a:ext cx="692647"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25" name="자유형 24"/>
            <p:cNvSpPr/>
            <p:nvPr/>
          </p:nvSpPr>
          <p:spPr>
            <a:xfrm>
              <a:off x="2986962" y="1844824"/>
              <a:ext cx="694777"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26" name="구름 25"/>
            <p:cNvSpPr/>
            <p:nvPr/>
          </p:nvSpPr>
          <p:spPr>
            <a:xfrm>
              <a:off x="755576" y="2780659"/>
              <a:ext cx="3384376" cy="1609157"/>
            </a:xfrm>
            <a:prstGeom prst="cloud">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2000" dirty="0">
                  <a:solidFill>
                    <a:srgbClr val="FFC000"/>
                  </a:solidFill>
                  <a:latin typeface="Kristen ITC" pitchFamily="66" charset="0"/>
                </a:rPr>
                <a:t>Tenant C Virtual</a:t>
              </a:r>
            </a:p>
            <a:p>
              <a:pPr algn="ctr">
                <a:defRPr/>
              </a:pPr>
              <a:r>
                <a:rPr lang="en-US" altLang="ko-KR" sz="2000" dirty="0">
                  <a:solidFill>
                    <a:srgbClr val="FFC000"/>
                  </a:solidFill>
                  <a:latin typeface="Kristen ITC" pitchFamily="66" charset="0"/>
                </a:rPr>
                <a:t>Network</a:t>
              </a:r>
              <a:endParaRPr lang="ko-KR" altLang="en-US" sz="1600" dirty="0">
                <a:solidFill>
                  <a:srgbClr val="FFC000"/>
                </a:solidFill>
                <a:latin typeface="Kristen ITC" pitchFamily="66" charset="0"/>
              </a:endParaRPr>
            </a:p>
          </p:txBody>
        </p:sp>
      </p:grpSp>
      <p:sp>
        <p:nvSpPr>
          <p:cNvPr id="7" name="자유형 6"/>
          <p:cNvSpPr/>
          <p:nvPr/>
        </p:nvSpPr>
        <p:spPr>
          <a:xfrm>
            <a:off x="352425" y="4806950"/>
            <a:ext cx="8285163" cy="1501775"/>
          </a:xfrm>
          <a:custGeom>
            <a:avLst/>
            <a:gdLst>
              <a:gd name="connsiteX0" fmla="*/ 99152 w 8284684"/>
              <a:gd name="connsiteY0" fmla="*/ 496476 h 1884601"/>
              <a:gd name="connsiteX1" fmla="*/ 88135 w 8284684"/>
              <a:gd name="connsiteY1" fmla="*/ 573594 h 1884601"/>
              <a:gd name="connsiteX2" fmla="*/ 110168 w 8284684"/>
              <a:gd name="connsiteY2" fmla="*/ 705796 h 1884601"/>
              <a:gd name="connsiteX3" fmla="*/ 121185 w 8284684"/>
              <a:gd name="connsiteY3" fmla="*/ 1399859 h 1884601"/>
              <a:gd name="connsiteX4" fmla="*/ 132202 w 8284684"/>
              <a:gd name="connsiteY4" fmla="*/ 1465960 h 1884601"/>
              <a:gd name="connsiteX5" fmla="*/ 154236 w 8284684"/>
              <a:gd name="connsiteY5" fmla="*/ 1576129 h 1884601"/>
              <a:gd name="connsiteX6" fmla="*/ 176270 w 8284684"/>
              <a:gd name="connsiteY6" fmla="*/ 1763416 h 1884601"/>
              <a:gd name="connsiteX7" fmla="*/ 187287 w 8284684"/>
              <a:gd name="connsiteY7" fmla="*/ 1829517 h 1884601"/>
              <a:gd name="connsiteX8" fmla="*/ 231354 w 8284684"/>
              <a:gd name="connsiteY8" fmla="*/ 1873584 h 1884601"/>
              <a:gd name="connsiteX9" fmla="*/ 286438 w 8284684"/>
              <a:gd name="connsiteY9" fmla="*/ 1851551 h 1884601"/>
              <a:gd name="connsiteX10" fmla="*/ 319489 w 8284684"/>
              <a:gd name="connsiteY10" fmla="*/ 1818500 h 1884601"/>
              <a:gd name="connsiteX11" fmla="*/ 462708 w 8284684"/>
              <a:gd name="connsiteY11" fmla="*/ 1807483 h 1884601"/>
              <a:gd name="connsiteX12" fmla="*/ 495759 w 8284684"/>
              <a:gd name="connsiteY12" fmla="*/ 1785449 h 1884601"/>
              <a:gd name="connsiteX13" fmla="*/ 870332 w 8284684"/>
              <a:gd name="connsiteY13" fmla="*/ 1752399 h 1884601"/>
              <a:gd name="connsiteX14" fmla="*/ 1189821 w 8284684"/>
              <a:gd name="connsiteY14" fmla="*/ 1730365 h 1884601"/>
              <a:gd name="connsiteX15" fmla="*/ 2115238 w 8284684"/>
              <a:gd name="connsiteY15" fmla="*/ 1752399 h 1884601"/>
              <a:gd name="connsiteX16" fmla="*/ 2434727 w 8284684"/>
              <a:gd name="connsiteY16" fmla="*/ 1763416 h 1884601"/>
              <a:gd name="connsiteX17" fmla="*/ 2721166 w 8284684"/>
              <a:gd name="connsiteY17" fmla="*/ 1785449 h 1884601"/>
              <a:gd name="connsiteX18" fmla="*/ 2919470 w 8284684"/>
              <a:gd name="connsiteY18" fmla="*/ 1807483 h 1884601"/>
              <a:gd name="connsiteX19" fmla="*/ 3547431 w 8284684"/>
              <a:gd name="connsiteY19" fmla="*/ 1829517 h 1884601"/>
              <a:gd name="connsiteX20" fmla="*/ 5376231 w 8284684"/>
              <a:gd name="connsiteY20" fmla="*/ 1829517 h 1884601"/>
              <a:gd name="connsiteX21" fmla="*/ 5508433 w 8284684"/>
              <a:gd name="connsiteY21" fmla="*/ 1851551 h 1884601"/>
              <a:gd name="connsiteX22" fmla="*/ 5651653 w 8284684"/>
              <a:gd name="connsiteY22" fmla="*/ 1862568 h 1884601"/>
              <a:gd name="connsiteX23" fmla="*/ 5860973 w 8284684"/>
              <a:gd name="connsiteY23" fmla="*/ 1884601 h 1884601"/>
              <a:gd name="connsiteX24" fmla="*/ 6235547 w 8284684"/>
              <a:gd name="connsiteY24" fmla="*/ 1873584 h 1884601"/>
              <a:gd name="connsiteX25" fmla="*/ 6290631 w 8284684"/>
              <a:gd name="connsiteY25" fmla="*/ 1851551 h 1884601"/>
              <a:gd name="connsiteX26" fmla="*/ 6389783 w 8284684"/>
              <a:gd name="connsiteY26" fmla="*/ 1829517 h 1884601"/>
              <a:gd name="connsiteX27" fmla="*/ 6455884 w 8284684"/>
              <a:gd name="connsiteY27" fmla="*/ 1807483 h 1884601"/>
              <a:gd name="connsiteX28" fmla="*/ 7205031 w 8284684"/>
              <a:gd name="connsiteY28" fmla="*/ 1785449 h 1884601"/>
              <a:gd name="connsiteX29" fmla="*/ 7425368 w 8284684"/>
              <a:gd name="connsiteY29" fmla="*/ 1774433 h 1884601"/>
              <a:gd name="connsiteX30" fmla="*/ 7546554 w 8284684"/>
              <a:gd name="connsiteY30" fmla="*/ 1763416 h 1884601"/>
              <a:gd name="connsiteX31" fmla="*/ 8152482 w 8284684"/>
              <a:gd name="connsiteY31" fmla="*/ 1763416 h 1884601"/>
              <a:gd name="connsiteX32" fmla="*/ 8174515 w 8284684"/>
              <a:gd name="connsiteY32" fmla="*/ 1708331 h 1884601"/>
              <a:gd name="connsiteX33" fmla="*/ 8185532 w 8284684"/>
              <a:gd name="connsiteY33" fmla="*/ 1664264 h 1884601"/>
              <a:gd name="connsiteX34" fmla="*/ 8196549 w 8284684"/>
              <a:gd name="connsiteY34" fmla="*/ 1631213 h 1884601"/>
              <a:gd name="connsiteX35" fmla="*/ 8240617 w 8284684"/>
              <a:gd name="connsiteY35" fmla="*/ 1487994 h 1884601"/>
              <a:gd name="connsiteX36" fmla="*/ 8251633 w 8284684"/>
              <a:gd name="connsiteY36" fmla="*/ 1421893 h 1884601"/>
              <a:gd name="connsiteX37" fmla="*/ 8262650 w 8284684"/>
              <a:gd name="connsiteY37" fmla="*/ 1366809 h 1884601"/>
              <a:gd name="connsiteX38" fmla="*/ 8273667 w 8284684"/>
              <a:gd name="connsiteY38" fmla="*/ 1278674 h 1884601"/>
              <a:gd name="connsiteX39" fmla="*/ 8284684 w 8284684"/>
              <a:gd name="connsiteY39" fmla="*/ 1212572 h 1884601"/>
              <a:gd name="connsiteX40" fmla="*/ 8240617 w 8284684"/>
              <a:gd name="connsiteY40" fmla="*/ 11734 h 1884601"/>
              <a:gd name="connsiteX41" fmla="*/ 8141465 w 8284684"/>
              <a:gd name="connsiteY41" fmla="*/ 33768 h 1884601"/>
              <a:gd name="connsiteX42" fmla="*/ 8086380 w 8284684"/>
              <a:gd name="connsiteY42" fmla="*/ 44784 h 1884601"/>
              <a:gd name="connsiteX43" fmla="*/ 7744858 w 8284684"/>
              <a:gd name="connsiteY43" fmla="*/ 88852 h 1884601"/>
              <a:gd name="connsiteX44" fmla="*/ 7557571 w 8284684"/>
              <a:gd name="connsiteY44" fmla="*/ 121902 h 1884601"/>
              <a:gd name="connsiteX45" fmla="*/ 7039778 w 8284684"/>
              <a:gd name="connsiteY45" fmla="*/ 154953 h 1884601"/>
              <a:gd name="connsiteX46" fmla="*/ 6268597 w 8284684"/>
              <a:gd name="connsiteY46" fmla="*/ 199021 h 1884601"/>
              <a:gd name="connsiteX47" fmla="*/ 6125378 w 8284684"/>
              <a:gd name="connsiteY47" fmla="*/ 221054 h 1884601"/>
              <a:gd name="connsiteX48" fmla="*/ 4219460 w 8284684"/>
              <a:gd name="connsiteY48" fmla="*/ 221054 h 1884601"/>
              <a:gd name="connsiteX49" fmla="*/ 4010140 w 8284684"/>
              <a:gd name="connsiteY49" fmla="*/ 232071 h 1884601"/>
              <a:gd name="connsiteX50" fmla="*/ 3249976 w 8284684"/>
              <a:gd name="connsiteY50" fmla="*/ 221054 h 1884601"/>
              <a:gd name="connsiteX51" fmla="*/ 3161841 w 8284684"/>
              <a:gd name="connsiteY51" fmla="*/ 199021 h 1884601"/>
              <a:gd name="connsiteX52" fmla="*/ 2798284 w 8284684"/>
              <a:gd name="connsiteY52" fmla="*/ 165970 h 1884601"/>
              <a:gd name="connsiteX53" fmla="*/ 2280491 w 8284684"/>
              <a:gd name="connsiteY53" fmla="*/ 132919 h 1884601"/>
              <a:gd name="connsiteX54" fmla="*/ 2071171 w 8284684"/>
              <a:gd name="connsiteY54" fmla="*/ 110886 h 1884601"/>
              <a:gd name="connsiteX55" fmla="*/ 1531344 w 8284684"/>
              <a:gd name="connsiteY55" fmla="*/ 121902 h 1884601"/>
              <a:gd name="connsiteX56" fmla="*/ 605927 w 8284684"/>
              <a:gd name="connsiteY56" fmla="*/ 121902 h 1884601"/>
              <a:gd name="connsiteX57" fmla="*/ 506776 w 8284684"/>
              <a:gd name="connsiteY57" fmla="*/ 132919 h 1884601"/>
              <a:gd name="connsiteX58" fmla="*/ 429658 w 8284684"/>
              <a:gd name="connsiteY58" fmla="*/ 154953 h 1884601"/>
              <a:gd name="connsiteX59" fmla="*/ 286438 w 8284684"/>
              <a:gd name="connsiteY59" fmla="*/ 176987 h 1884601"/>
              <a:gd name="connsiteX60" fmla="*/ 231354 w 8284684"/>
              <a:gd name="connsiteY60" fmla="*/ 199021 h 1884601"/>
              <a:gd name="connsiteX61" fmla="*/ 165253 w 8284684"/>
              <a:gd name="connsiteY61" fmla="*/ 221054 h 1884601"/>
              <a:gd name="connsiteX62" fmla="*/ 99152 w 8284684"/>
              <a:gd name="connsiteY62" fmla="*/ 254105 h 1884601"/>
              <a:gd name="connsiteX63" fmla="*/ 77118 w 8284684"/>
              <a:gd name="connsiteY63" fmla="*/ 287156 h 1884601"/>
              <a:gd name="connsiteX64" fmla="*/ 0 w 8284684"/>
              <a:gd name="connsiteY64" fmla="*/ 309189 h 188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8284684" h="1884601">
                <a:moveTo>
                  <a:pt x="99152" y="496476"/>
                </a:moveTo>
                <a:cubicBezTo>
                  <a:pt x="95480" y="522182"/>
                  <a:pt x="88135" y="547627"/>
                  <a:pt x="88135" y="573594"/>
                </a:cubicBezTo>
                <a:cubicBezTo>
                  <a:pt x="88135" y="625169"/>
                  <a:pt x="98566" y="659386"/>
                  <a:pt x="110168" y="705796"/>
                </a:cubicBezTo>
                <a:cubicBezTo>
                  <a:pt x="113840" y="937150"/>
                  <a:pt x="114481" y="1168573"/>
                  <a:pt x="121185" y="1399859"/>
                </a:cubicBezTo>
                <a:cubicBezTo>
                  <a:pt x="121832" y="1422187"/>
                  <a:pt x="128085" y="1444005"/>
                  <a:pt x="132202" y="1465960"/>
                </a:cubicBezTo>
                <a:cubicBezTo>
                  <a:pt x="139104" y="1502769"/>
                  <a:pt x="154236" y="1576129"/>
                  <a:pt x="154236" y="1576129"/>
                </a:cubicBezTo>
                <a:cubicBezTo>
                  <a:pt x="175359" y="1850726"/>
                  <a:pt x="150812" y="1636125"/>
                  <a:pt x="176270" y="1763416"/>
                </a:cubicBezTo>
                <a:cubicBezTo>
                  <a:pt x="180651" y="1785320"/>
                  <a:pt x="177297" y="1809538"/>
                  <a:pt x="187287" y="1829517"/>
                </a:cubicBezTo>
                <a:cubicBezTo>
                  <a:pt x="196577" y="1848097"/>
                  <a:pt x="216665" y="1858895"/>
                  <a:pt x="231354" y="1873584"/>
                </a:cubicBezTo>
                <a:cubicBezTo>
                  <a:pt x="249715" y="1866240"/>
                  <a:pt x="269668" y="1862032"/>
                  <a:pt x="286438" y="1851551"/>
                </a:cubicBezTo>
                <a:cubicBezTo>
                  <a:pt x="299650" y="1843293"/>
                  <a:pt x="304374" y="1822279"/>
                  <a:pt x="319489" y="1818500"/>
                </a:cubicBezTo>
                <a:cubicBezTo>
                  <a:pt x="365940" y="1806887"/>
                  <a:pt x="414968" y="1811155"/>
                  <a:pt x="462708" y="1807483"/>
                </a:cubicBezTo>
                <a:cubicBezTo>
                  <a:pt x="473725" y="1800138"/>
                  <a:pt x="483198" y="1789636"/>
                  <a:pt x="495759" y="1785449"/>
                </a:cubicBezTo>
                <a:cubicBezTo>
                  <a:pt x="615444" y="1745555"/>
                  <a:pt x="748766" y="1759153"/>
                  <a:pt x="870332" y="1752399"/>
                </a:cubicBezTo>
                <a:cubicBezTo>
                  <a:pt x="976917" y="1746478"/>
                  <a:pt x="1083325" y="1737710"/>
                  <a:pt x="1189821" y="1730365"/>
                </a:cubicBezTo>
                <a:lnTo>
                  <a:pt x="2115238" y="1752399"/>
                </a:lnTo>
                <a:cubicBezTo>
                  <a:pt x="2221760" y="1755227"/>
                  <a:pt x="2328326" y="1757612"/>
                  <a:pt x="2434727" y="1763416"/>
                </a:cubicBezTo>
                <a:cubicBezTo>
                  <a:pt x="2530347" y="1768632"/>
                  <a:pt x="2625798" y="1776779"/>
                  <a:pt x="2721166" y="1785449"/>
                </a:cubicBezTo>
                <a:cubicBezTo>
                  <a:pt x="2787401" y="1791470"/>
                  <a:pt x="2853056" y="1803941"/>
                  <a:pt x="2919470" y="1807483"/>
                </a:cubicBezTo>
                <a:cubicBezTo>
                  <a:pt x="3128622" y="1818638"/>
                  <a:pt x="3338111" y="1822172"/>
                  <a:pt x="3547431" y="1829517"/>
                </a:cubicBezTo>
                <a:cubicBezTo>
                  <a:pt x="4391741" y="1793589"/>
                  <a:pt x="4171177" y="1792721"/>
                  <a:pt x="5376231" y="1829517"/>
                </a:cubicBezTo>
                <a:cubicBezTo>
                  <a:pt x="5420885" y="1830881"/>
                  <a:pt x="5464076" y="1846228"/>
                  <a:pt x="5508433" y="1851551"/>
                </a:cubicBezTo>
                <a:cubicBezTo>
                  <a:pt x="5555973" y="1857256"/>
                  <a:pt x="5603937" y="1858592"/>
                  <a:pt x="5651653" y="1862568"/>
                </a:cubicBezTo>
                <a:cubicBezTo>
                  <a:pt x="5774946" y="1872842"/>
                  <a:pt x="5752573" y="1871051"/>
                  <a:pt x="5860973" y="1884601"/>
                </a:cubicBezTo>
                <a:cubicBezTo>
                  <a:pt x="5985831" y="1880929"/>
                  <a:pt x="6111003" y="1883164"/>
                  <a:pt x="6235547" y="1873584"/>
                </a:cubicBezTo>
                <a:cubicBezTo>
                  <a:pt x="6255264" y="1872067"/>
                  <a:pt x="6271616" y="1856984"/>
                  <a:pt x="6290631" y="1851551"/>
                </a:cubicBezTo>
                <a:cubicBezTo>
                  <a:pt x="6323185" y="1842250"/>
                  <a:pt x="6357069" y="1838241"/>
                  <a:pt x="6389783" y="1829517"/>
                </a:cubicBezTo>
                <a:cubicBezTo>
                  <a:pt x="6412224" y="1823533"/>
                  <a:pt x="6432666" y="1808063"/>
                  <a:pt x="6455884" y="1807483"/>
                </a:cubicBezTo>
                <a:lnTo>
                  <a:pt x="7205031" y="1785449"/>
                </a:lnTo>
                <a:lnTo>
                  <a:pt x="7425368" y="1774433"/>
                </a:lnTo>
                <a:cubicBezTo>
                  <a:pt x="7465846" y="1771822"/>
                  <a:pt x="7506159" y="1767088"/>
                  <a:pt x="7546554" y="1763416"/>
                </a:cubicBezTo>
                <a:cubicBezTo>
                  <a:pt x="7651831" y="1767046"/>
                  <a:pt x="8037270" y="1788105"/>
                  <a:pt x="8152482" y="1763416"/>
                </a:cubicBezTo>
                <a:cubicBezTo>
                  <a:pt x="8171819" y="1759272"/>
                  <a:pt x="8168261" y="1727092"/>
                  <a:pt x="8174515" y="1708331"/>
                </a:cubicBezTo>
                <a:cubicBezTo>
                  <a:pt x="8179303" y="1693967"/>
                  <a:pt x="8181372" y="1678823"/>
                  <a:pt x="8185532" y="1664264"/>
                </a:cubicBezTo>
                <a:cubicBezTo>
                  <a:pt x="8188722" y="1653098"/>
                  <a:pt x="8193212" y="1642336"/>
                  <a:pt x="8196549" y="1631213"/>
                </a:cubicBezTo>
                <a:cubicBezTo>
                  <a:pt x="8239169" y="1489148"/>
                  <a:pt x="8197788" y="1616480"/>
                  <a:pt x="8240617" y="1487994"/>
                </a:cubicBezTo>
                <a:cubicBezTo>
                  <a:pt x="8244289" y="1465960"/>
                  <a:pt x="8247637" y="1443870"/>
                  <a:pt x="8251633" y="1421893"/>
                </a:cubicBezTo>
                <a:cubicBezTo>
                  <a:pt x="8254983" y="1403470"/>
                  <a:pt x="8259803" y="1385316"/>
                  <a:pt x="8262650" y="1366809"/>
                </a:cubicBezTo>
                <a:cubicBezTo>
                  <a:pt x="8267152" y="1337546"/>
                  <a:pt x="8269480" y="1307983"/>
                  <a:pt x="8273667" y="1278674"/>
                </a:cubicBezTo>
                <a:cubicBezTo>
                  <a:pt x="8276826" y="1256561"/>
                  <a:pt x="8281012" y="1234606"/>
                  <a:pt x="8284684" y="1212572"/>
                </a:cubicBezTo>
                <a:cubicBezTo>
                  <a:pt x="8269995" y="812293"/>
                  <a:pt x="8288926" y="409359"/>
                  <a:pt x="8240617" y="11734"/>
                </a:cubicBezTo>
                <a:cubicBezTo>
                  <a:pt x="8236534" y="-21876"/>
                  <a:pt x="8174570" y="26674"/>
                  <a:pt x="8141465" y="33768"/>
                </a:cubicBezTo>
                <a:cubicBezTo>
                  <a:pt x="8123155" y="37691"/>
                  <a:pt x="8104850" y="41706"/>
                  <a:pt x="8086380" y="44784"/>
                </a:cubicBezTo>
                <a:cubicBezTo>
                  <a:pt x="7860001" y="82513"/>
                  <a:pt x="7930789" y="73357"/>
                  <a:pt x="7744858" y="88852"/>
                </a:cubicBezTo>
                <a:cubicBezTo>
                  <a:pt x="7658872" y="117514"/>
                  <a:pt x="7739697" y="92762"/>
                  <a:pt x="7557571" y="121902"/>
                </a:cubicBezTo>
                <a:cubicBezTo>
                  <a:pt x="7264789" y="168746"/>
                  <a:pt x="7611026" y="139085"/>
                  <a:pt x="7039778" y="154953"/>
                </a:cubicBezTo>
                <a:cubicBezTo>
                  <a:pt x="6673566" y="195644"/>
                  <a:pt x="7271618" y="131250"/>
                  <a:pt x="6268597" y="199021"/>
                </a:cubicBezTo>
                <a:cubicBezTo>
                  <a:pt x="6220406" y="202277"/>
                  <a:pt x="6173118" y="213710"/>
                  <a:pt x="6125378" y="221054"/>
                </a:cubicBezTo>
                <a:cubicBezTo>
                  <a:pt x="5177679" y="212954"/>
                  <a:pt x="5004191" y="200128"/>
                  <a:pt x="4219460" y="221054"/>
                </a:cubicBezTo>
                <a:cubicBezTo>
                  <a:pt x="4149615" y="222917"/>
                  <a:pt x="4079913" y="228399"/>
                  <a:pt x="4010140" y="232071"/>
                </a:cubicBezTo>
                <a:cubicBezTo>
                  <a:pt x="3756752" y="228399"/>
                  <a:pt x="3503198" y="230920"/>
                  <a:pt x="3249976" y="221054"/>
                </a:cubicBezTo>
                <a:cubicBezTo>
                  <a:pt x="3219717" y="219875"/>
                  <a:pt x="3191901" y="202687"/>
                  <a:pt x="3161841" y="199021"/>
                </a:cubicBezTo>
                <a:cubicBezTo>
                  <a:pt x="3041050" y="184291"/>
                  <a:pt x="2919470" y="176987"/>
                  <a:pt x="2798284" y="165970"/>
                </a:cubicBezTo>
                <a:cubicBezTo>
                  <a:pt x="2545234" y="142965"/>
                  <a:pt x="2717607" y="157203"/>
                  <a:pt x="2280491" y="132919"/>
                </a:cubicBezTo>
                <a:cubicBezTo>
                  <a:pt x="2197298" y="116280"/>
                  <a:pt x="2182336" y="110886"/>
                  <a:pt x="2071171" y="110886"/>
                </a:cubicBezTo>
                <a:cubicBezTo>
                  <a:pt x="1891191" y="110886"/>
                  <a:pt x="1711286" y="118230"/>
                  <a:pt x="1531344" y="121902"/>
                </a:cubicBezTo>
                <a:cubicBezTo>
                  <a:pt x="1078876" y="114361"/>
                  <a:pt x="971725" y="99733"/>
                  <a:pt x="605927" y="121902"/>
                </a:cubicBezTo>
                <a:cubicBezTo>
                  <a:pt x="572734" y="123914"/>
                  <a:pt x="539826" y="129247"/>
                  <a:pt x="506776" y="132919"/>
                </a:cubicBezTo>
                <a:cubicBezTo>
                  <a:pt x="481070" y="140264"/>
                  <a:pt x="455935" y="150026"/>
                  <a:pt x="429658" y="154953"/>
                </a:cubicBezTo>
                <a:cubicBezTo>
                  <a:pt x="351433" y="169620"/>
                  <a:pt x="346387" y="157004"/>
                  <a:pt x="286438" y="176987"/>
                </a:cubicBezTo>
                <a:cubicBezTo>
                  <a:pt x="267677" y="183241"/>
                  <a:pt x="249939" y="192263"/>
                  <a:pt x="231354" y="199021"/>
                </a:cubicBezTo>
                <a:cubicBezTo>
                  <a:pt x="209527" y="206958"/>
                  <a:pt x="184578" y="208171"/>
                  <a:pt x="165253" y="221054"/>
                </a:cubicBezTo>
                <a:cubicBezTo>
                  <a:pt x="122540" y="249530"/>
                  <a:pt x="144763" y="238901"/>
                  <a:pt x="99152" y="254105"/>
                </a:cubicBezTo>
                <a:cubicBezTo>
                  <a:pt x="91807" y="265122"/>
                  <a:pt x="88346" y="280138"/>
                  <a:pt x="77118" y="287156"/>
                </a:cubicBezTo>
                <a:cubicBezTo>
                  <a:pt x="40007" y="310350"/>
                  <a:pt x="29108" y="309189"/>
                  <a:pt x="0" y="309189"/>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2800" dirty="0">
                <a:solidFill>
                  <a:srgbClr val="FF0000"/>
                </a:solidFill>
                <a:latin typeface="Kristen ITC" pitchFamily="66" charset="0"/>
              </a:rPr>
              <a:t>Any Physical Network</a:t>
            </a:r>
            <a:endParaRPr lang="en-US" altLang="ko-KR" sz="2400" dirty="0">
              <a:solidFill>
                <a:srgbClr val="FF0000"/>
              </a:solidFill>
              <a:latin typeface="Kristen ITC" pitchFamily="66" charset="0"/>
            </a:endParaRPr>
          </a:p>
          <a:p>
            <a:pPr algn="ctr">
              <a:defRPr/>
            </a:pPr>
            <a:r>
              <a:rPr lang="en-US" altLang="ko-KR" sz="2400" dirty="0">
                <a:solidFill>
                  <a:srgbClr val="FF0000"/>
                </a:solidFill>
                <a:latin typeface="Kristen ITC" pitchFamily="66" charset="0"/>
              </a:rPr>
              <a:t>(Packet Forwarding)</a:t>
            </a:r>
            <a:endParaRPr lang="ko-KR" altLang="en-US" sz="2800" dirty="0">
              <a:solidFill>
                <a:srgbClr val="FF0000"/>
              </a:solidFill>
              <a:latin typeface="Kristen ITC" pitchFamily="66" charset="0"/>
            </a:endParaRPr>
          </a:p>
        </p:txBody>
      </p:sp>
      <p:sp>
        <p:nvSpPr>
          <p:cNvPr id="11" name="양쪽 모서리가 둥근 사각형 10"/>
          <p:cNvSpPr/>
          <p:nvPr/>
        </p:nvSpPr>
        <p:spPr>
          <a:xfrm>
            <a:off x="452438" y="3933825"/>
            <a:ext cx="8185150" cy="744538"/>
          </a:xfrm>
          <a:prstGeom prst="round2Same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3200" b="1" dirty="0">
                <a:solidFill>
                  <a:srgbClr val="00B050"/>
                </a:solidFill>
                <a:latin typeface="Kristen ITC" pitchFamily="66" charset="0"/>
              </a:rPr>
              <a:t>Network Virtualization</a:t>
            </a:r>
            <a:endParaRPr lang="ko-KR" altLang="en-US" sz="1400" b="1" dirty="0">
              <a:solidFill>
                <a:srgbClr val="00B050"/>
              </a:solidFill>
              <a:latin typeface="Kristen ITC" pitchFamily="66" charset="0"/>
            </a:endParaRP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5</a:t>
            </a:fld>
            <a:endParaRPr lang="ko-KR" altLang="en-US"/>
          </a:p>
        </p:txBody>
      </p:sp>
    </p:spTree>
    <p:extLst>
      <p:ext uri="{BB962C8B-B14F-4D97-AF65-F5344CB8AC3E}">
        <p14:creationId xmlns:p14="http://schemas.microsoft.com/office/powerpoint/2010/main" val="4185835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p:cNvSpPr txBox="1">
            <a:spLocks/>
          </p:cNvSpPr>
          <p:nvPr/>
        </p:nvSpPr>
        <p:spPr>
          <a:xfrm>
            <a:off x="0" y="0"/>
            <a:ext cx="7886700" cy="1325563"/>
          </a:xfrm>
          <a:prstGeom prst="rect">
            <a:avLst/>
          </a:prstGeom>
        </p:spPr>
        <p:txBody>
          <a:bodyPr vert="horz" lIns="91440" tIns="45720" rIns="91440" bIns="45720" rtlCol="0" anchor="t">
            <a:normAutofit fontScale="25000" lnSpcReduction="20000"/>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1600" dirty="0">
                <a:solidFill>
                  <a:srgbClr val="FF0000"/>
                </a:solidFill>
              </a:rPr>
              <a:t>Docker</a:t>
            </a:r>
            <a:br>
              <a:rPr lang="en-US" altLang="ko-KR" sz="19200" dirty="0">
                <a:solidFill>
                  <a:srgbClr val="FF0000"/>
                </a:solidFill>
              </a:rPr>
            </a:br>
            <a:r>
              <a:rPr lang="en-US" altLang="ko-KR" sz="12800" dirty="0">
                <a:solidFill>
                  <a:srgbClr val="FF0000"/>
                </a:solidFill>
              </a:rPr>
              <a:t>- Connect docker container to ovs bridge</a:t>
            </a:r>
            <a:endParaRPr lang="ko-KR" altLang="en-US" sz="8000" dirty="0">
              <a:solidFill>
                <a:srgbClr val="FF0000"/>
              </a:solidFill>
            </a:endParaRPr>
          </a:p>
        </p:txBody>
      </p:sp>
      <p:pic>
        <p:nvPicPr>
          <p:cNvPr id="9"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p:nvSpPr>
        <p:spPr>
          <a:xfrm>
            <a:off x="16475" y="2653386"/>
            <a:ext cx="9111049" cy="1846659"/>
          </a:xfrm>
          <a:prstGeom prst="rect">
            <a:avLst/>
          </a:prstGeom>
          <a:ln w="31750">
            <a:solidFill>
              <a:srgbClr val="C00000"/>
            </a:solidFill>
          </a:ln>
        </p:spPr>
        <p:txBody>
          <a:bodyPr wrap="square">
            <a:spAutoFit/>
          </a:bodyPr>
          <a:lstStyle/>
          <a:p>
            <a:r>
              <a:rPr lang="en-US" altLang="ko-KR" sz="1400" dirty="0">
                <a:latin typeface="Times New Roman" panose="02020603050405020304" pitchFamily="18" charset="0"/>
                <a:cs typeface="Times New Roman" panose="02020603050405020304" pitchFamily="18" charset="0"/>
              </a:rPr>
              <a:t>$sudo ovs-docker add-port br0 eth0 </a:t>
            </a:r>
            <a:r>
              <a:rPr lang="en-US" altLang="ko-KR" sz="1400" dirty="0">
                <a:solidFill>
                  <a:srgbClr val="FF0000"/>
                </a:solidFill>
                <a:latin typeface="Times New Roman" panose="02020603050405020304" pitchFamily="18" charset="0"/>
                <a:cs typeface="Times New Roman" panose="02020603050405020304" pitchFamily="18" charset="0"/>
              </a:rPr>
              <a:t>[</a:t>
            </a:r>
            <a:r>
              <a:rPr lang="en-US" altLang="ko-KR" sz="1400" dirty="0" err="1">
                <a:solidFill>
                  <a:srgbClr val="FF0000"/>
                </a:solidFill>
                <a:latin typeface="Times New Roman" panose="02020603050405020304" pitchFamily="18" charset="0"/>
                <a:cs typeface="Times New Roman" panose="02020603050405020304" pitchFamily="18" charset="0"/>
              </a:rPr>
              <a:t>containerName</a:t>
            </a:r>
            <a:r>
              <a:rPr lang="en-US" altLang="ko-KR" sz="1400" dirty="0">
                <a:solidFill>
                  <a:srgbClr val="FF0000"/>
                </a:solidFill>
                <a:latin typeface="Times New Roman" panose="02020603050405020304" pitchFamily="18" charset="0"/>
                <a:cs typeface="Times New Roman" panose="02020603050405020304" pitchFamily="18" charset="0"/>
              </a:rPr>
              <a:t>]</a:t>
            </a:r>
            <a:r>
              <a:rPr lang="en-US" altLang="ko-KR" sz="1400" dirty="0">
                <a:latin typeface="Times New Roman" panose="02020603050405020304" pitchFamily="18" charset="0"/>
                <a:cs typeface="Times New Roman" panose="02020603050405020304" pitchFamily="18" charset="0"/>
              </a:rPr>
              <a:t> --ipaddress</a:t>
            </a:r>
            <a:r>
              <a:rPr lang="en-US" altLang="ko-KR" sz="1400" dirty="0">
                <a:solidFill>
                  <a:srgbClr val="FF0000"/>
                </a:solidFill>
                <a:latin typeface="Times New Roman" panose="02020603050405020304" pitchFamily="18" charset="0"/>
                <a:cs typeface="Times New Roman" panose="02020603050405020304" pitchFamily="18" charset="0"/>
              </a:rPr>
              <a:t>=[</a:t>
            </a:r>
            <a:r>
              <a:rPr lang="en-US" altLang="ko-KR" sz="1400" dirty="0" err="1">
                <a:solidFill>
                  <a:srgbClr val="FF0000"/>
                </a:solidFill>
                <a:latin typeface="Times New Roman" panose="02020603050405020304" pitchFamily="18" charset="0"/>
                <a:cs typeface="Times New Roman" panose="02020603050405020304" pitchFamily="18" charset="0"/>
              </a:rPr>
              <a:t>IP_address</a:t>
            </a:r>
            <a:r>
              <a:rPr lang="en-US" altLang="ko-KR" sz="1400" dirty="0">
                <a:solidFill>
                  <a:srgbClr val="FF0000"/>
                </a:solidFill>
                <a:latin typeface="Times New Roman" panose="02020603050405020304" pitchFamily="18" charset="0"/>
                <a:cs typeface="Times New Roman" panose="02020603050405020304" pitchFamily="18" charset="0"/>
              </a:rPr>
              <a:t>]/24</a:t>
            </a:r>
            <a:r>
              <a:rPr lang="en-US" altLang="ko-KR" sz="1400" dirty="0">
                <a:latin typeface="Times New Roman" panose="02020603050405020304" pitchFamily="18" charset="0"/>
                <a:cs typeface="Times New Roman" panose="02020603050405020304" pitchFamily="18" charset="0"/>
              </a:rPr>
              <a:t> --gateway=</a:t>
            </a:r>
            <a:r>
              <a:rPr lang="en-US" altLang="ko-KR" sz="1400" dirty="0">
                <a:solidFill>
                  <a:srgbClr val="FF0000"/>
                </a:solidFill>
                <a:latin typeface="Times New Roman" panose="02020603050405020304" pitchFamily="18" charset="0"/>
                <a:cs typeface="Times New Roman" panose="02020603050405020304" pitchFamily="18" charset="0"/>
              </a:rPr>
              <a:t>[</a:t>
            </a:r>
            <a:r>
              <a:rPr lang="en-US" altLang="ko-KR" sz="1400" dirty="0" err="1">
                <a:solidFill>
                  <a:srgbClr val="FF0000"/>
                </a:solidFill>
                <a:latin typeface="Times New Roman" panose="02020603050405020304" pitchFamily="18" charset="0"/>
                <a:cs typeface="Times New Roman" panose="02020603050405020304" pitchFamily="18" charset="0"/>
              </a:rPr>
              <a:t>Gateway_address</a:t>
            </a:r>
            <a:r>
              <a:rPr lang="en-US" altLang="ko-KR" sz="1400" dirty="0">
                <a:solidFill>
                  <a:srgbClr val="FF0000"/>
                </a:solidFill>
                <a:latin typeface="Times New Roman" panose="02020603050405020304" pitchFamily="18" charset="0"/>
                <a:cs typeface="Times New Roman" panose="02020603050405020304" pitchFamily="18" charset="0"/>
              </a:rPr>
              <a:t>]</a:t>
            </a:r>
          </a:p>
          <a:p>
            <a:endParaRPr lang="en-US" altLang="ko-KR" sz="1400" dirty="0">
              <a:solidFill>
                <a:srgbClr val="FF0000"/>
              </a:solidFill>
              <a:latin typeface="Times New Roman" panose="02020603050405020304" pitchFamily="18" charset="0"/>
              <a:cs typeface="Times New Roman" panose="02020603050405020304" pitchFamily="18" charset="0"/>
            </a:endParaRPr>
          </a:p>
          <a:p>
            <a:endParaRPr lang="en-US" altLang="ko-KR" sz="1400" dirty="0">
              <a:solidFill>
                <a:srgbClr val="FF0000"/>
              </a:solidFill>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$sudo docker attach </a:t>
            </a:r>
            <a:r>
              <a:rPr lang="en-US" altLang="ko-KR" dirty="0">
                <a:solidFill>
                  <a:srgbClr val="FF0000"/>
                </a:solidFill>
                <a:latin typeface="Times New Roman" panose="02020603050405020304" pitchFamily="18" charset="0"/>
                <a:cs typeface="Times New Roman" panose="02020603050405020304" pitchFamily="18" charset="0"/>
              </a:rPr>
              <a:t>[</a:t>
            </a:r>
            <a:r>
              <a:rPr lang="en-US" altLang="ko-KR" dirty="0" err="1">
                <a:solidFill>
                  <a:srgbClr val="FF0000"/>
                </a:solidFill>
                <a:latin typeface="Times New Roman" panose="02020603050405020304" pitchFamily="18" charset="0"/>
                <a:cs typeface="Times New Roman" panose="02020603050405020304" pitchFamily="18" charset="0"/>
              </a:rPr>
              <a:t>containerName</a:t>
            </a:r>
            <a:r>
              <a:rPr lang="en-US" altLang="ko-KR" dirty="0">
                <a:solidFill>
                  <a:srgbClr val="FF0000"/>
                </a:solidFill>
                <a:latin typeface="Times New Roman" panose="02020603050405020304" pitchFamily="18" charset="0"/>
                <a:cs typeface="Times New Roman" panose="02020603050405020304" pitchFamily="18" charset="0"/>
              </a:rPr>
              <a:t>]</a:t>
            </a:r>
          </a:p>
          <a:p>
            <a:r>
              <a:rPr lang="en-US" altLang="ko-KR" dirty="0">
                <a:latin typeface="Times New Roman" panose="02020603050405020304" pitchFamily="18" charset="0"/>
                <a:cs typeface="Times New Roman" panose="02020603050405020304" pitchFamily="18" charset="0"/>
              </a:rPr>
              <a:t>#apt-get update</a:t>
            </a:r>
          </a:p>
          <a:p>
            <a:r>
              <a:rPr lang="en-US" altLang="ko-KR" dirty="0">
                <a:latin typeface="Times New Roman" panose="02020603050405020304" pitchFamily="18" charset="0"/>
                <a:cs typeface="Times New Roman" panose="02020603050405020304" pitchFamily="18" charset="0"/>
              </a:rPr>
              <a:t>#apt-get install net-tools</a:t>
            </a:r>
          </a:p>
          <a:p>
            <a:r>
              <a:rPr lang="en-US" altLang="ko-KR" dirty="0">
                <a:latin typeface="Times New Roman" panose="02020603050405020304" pitchFamily="18" charset="0"/>
                <a:cs typeface="Times New Roman" panose="02020603050405020304" pitchFamily="18" charset="0"/>
              </a:rPr>
              <a:t>#apt-get install </a:t>
            </a:r>
            <a:r>
              <a:rPr lang="en-US" altLang="ko-KR" dirty="0" err="1">
                <a:latin typeface="Times New Roman" panose="02020603050405020304" pitchFamily="18" charset="0"/>
                <a:cs typeface="Times New Roman" panose="02020603050405020304" pitchFamily="18" charset="0"/>
              </a:rPr>
              <a:t>iputils</a:t>
            </a:r>
            <a:r>
              <a:rPr lang="en-US" altLang="ko-KR" dirty="0">
                <a:latin typeface="Times New Roman" panose="02020603050405020304" pitchFamily="18" charset="0"/>
                <a:cs typeface="Times New Roman" panose="02020603050405020304" pitchFamily="18" charset="0"/>
              </a:rPr>
              <a:t>-ping</a:t>
            </a:r>
          </a:p>
        </p:txBody>
      </p:sp>
      <p:sp>
        <p:nvSpPr>
          <p:cNvPr id="3" name="직사각형 2"/>
          <p:cNvSpPr/>
          <p:nvPr/>
        </p:nvSpPr>
        <p:spPr>
          <a:xfrm>
            <a:off x="0" y="2284054"/>
            <a:ext cx="8186536" cy="369332"/>
          </a:xfrm>
          <a:prstGeom prst="rect">
            <a:avLst/>
          </a:prstGeom>
        </p:spPr>
        <p:txBody>
          <a:bodyPr wrap="none">
            <a:spAutoFit/>
          </a:bodyPr>
          <a:lstStyle/>
          <a:p>
            <a:r>
              <a:rPr lang="en-US" altLang="ko-KR" dirty="0"/>
              <a:t>Install ovs-docker utility in host machine. (Not in inside of Docker container.)</a:t>
            </a:r>
          </a:p>
        </p:txBody>
      </p:sp>
      <p:sp>
        <p:nvSpPr>
          <p:cNvPr id="4" name="슬라이드 번호 개체 틀 3"/>
          <p:cNvSpPr>
            <a:spLocks noGrp="1"/>
          </p:cNvSpPr>
          <p:nvPr>
            <p:ph type="sldNum" sz="quarter" idx="12"/>
          </p:nvPr>
        </p:nvSpPr>
        <p:spPr/>
        <p:txBody>
          <a:bodyPr/>
          <a:lstStyle/>
          <a:p>
            <a:fld id="{2A77177F-D4BC-47C1-ABEC-AF5DF9643428}" type="slidenum">
              <a:rPr lang="ko-KR" altLang="en-US" smtClean="0"/>
              <a:t>50</a:t>
            </a:fld>
            <a:endParaRPr lang="ko-KR" altLang="en-US"/>
          </a:p>
        </p:txBody>
      </p:sp>
    </p:spTree>
    <p:extLst>
      <p:ext uri="{BB962C8B-B14F-4D97-AF65-F5344CB8AC3E}">
        <p14:creationId xmlns:p14="http://schemas.microsoft.com/office/powerpoint/2010/main" val="2824677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1" name="직사각형 10"/>
          <p:cNvSpPr/>
          <p:nvPr/>
        </p:nvSpPr>
        <p:spPr>
          <a:xfrm>
            <a:off x="16475" y="2926325"/>
            <a:ext cx="9111049" cy="1415772"/>
          </a:xfrm>
          <a:prstGeom prst="rect">
            <a:avLst/>
          </a:prstGeom>
          <a:ln w="31750">
            <a:solidFill>
              <a:srgbClr val="C00000"/>
            </a:solidFill>
          </a:ln>
        </p:spPr>
        <p:txBody>
          <a:bodyPr wrap="square">
            <a:spAutoFit/>
          </a:bodyPr>
          <a:lstStyle/>
          <a:p>
            <a:pPr algn="just"/>
            <a:r>
              <a:rPr lang="en-US" altLang="ko-KR" dirty="0">
                <a:latin typeface="Times New Roman" panose="02020603050405020304" pitchFamily="18" charset="0"/>
                <a:cs typeface="Times New Roman" panose="02020603050405020304" pitchFamily="18" charset="0"/>
              </a:rPr>
              <a:t>$sudo vi /etc/</a:t>
            </a:r>
            <a:r>
              <a:rPr lang="en-US" altLang="ko-KR" dirty="0" err="1">
                <a:latin typeface="Times New Roman" panose="02020603050405020304" pitchFamily="18" charset="0"/>
                <a:cs typeface="Times New Roman" panose="02020603050405020304" pitchFamily="18" charset="0"/>
              </a:rPr>
              <a:t>rc.local</a:t>
            </a:r>
            <a:endParaRPr lang="en-US" altLang="ko-KR" dirty="0">
              <a:latin typeface="Times New Roman" panose="02020603050405020304" pitchFamily="18" charset="0"/>
              <a:cs typeface="Times New Roman" panose="02020603050405020304" pitchFamily="18" charset="0"/>
            </a:endParaRPr>
          </a:p>
          <a:p>
            <a:pPr algn="just"/>
            <a:endParaRPr lang="en-US" altLang="ko-KR" dirty="0">
              <a:latin typeface="Times New Roman" panose="02020603050405020304" pitchFamily="18" charset="0"/>
              <a:cs typeface="Times New Roman" panose="02020603050405020304" pitchFamily="18" charset="0"/>
            </a:endParaRPr>
          </a:p>
          <a:p>
            <a:pPr algn="just"/>
            <a:r>
              <a:rPr lang="en-US" altLang="ko-KR" dirty="0">
                <a:latin typeface="Times New Roman" panose="02020603050405020304" pitchFamily="18" charset="0"/>
                <a:cs typeface="Times New Roman" panose="02020603050405020304" pitchFamily="18" charset="0"/>
              </a:rPr>
              <a:t>docker start </a:t>
            </a:r>
            <a:r>
              <a:rPr lang="en-US" altLang="ko-KR" dirty="0">
                <a:solidFill>
                  <a:srgbClr val="FF0000"/>
                </a:solidFill>
                <a:latin typeface="Times New Roman" panose="02020603050405020304" pitchFamily="18" charset="0"/>
                <a:cs typeface="Times New Roman" panose="02020603050405020304" pitchFamily="18" charset="0"/>
              </a:rPr>
              <a:t>[</a:t>
            </a:r>
            <a:r>
              <a:rPr lang="en-US" altLang="ko-KR" dirty="0" err="1">
                <a:solidFill>
                  <a:srgbClr val="FF0000"/>
                </a:solidFill>
                <a:latin typeface="Times New Roman" panose="02020603050405020304" pitchFamily="18" charset="0"/>
                <a:cs typeface="Times New Roman" panose="02020603050405020304" pitchFamily="18" charset="0"/>
              </a:rPr>
              <a:t>container_name</a:t>
            </a:r>
            <a:r>
              <a:rPr lang="en-US" altLang="ko-KR" dirty="0">
                <a:solidFill>
                  <a:srgbClr val="FF0000"/>
                </a:solidFill>
                <a:latin typeface="Times New Roman" panose="02020603050405020304" pitchFamily="18" charset="0"/>
                <a:cs typeface="Times New Roman" panose="02020603050405020304" pitchFamily="18" charset="0"/>
              </a:rPr>
              <a:t>]</a:t>
            </a:r>
          </a:p>
          <a:p>
            <a:r>
              <a:rPr lang="en-US" altLang="ko-KR" sz="1600" dirty="0">
                <a:latin typeface="Times New Roman" panose="02020603050405020304" pitchFamily="18" charset="0"/>
                <a:cs typeface="Times New Roman" panose="02020603050405020304" pitchFamily="18" charset="0"/>
              </a:rPr>
              <a:t>ovs-docker del-port br0 eth0 </a:t>
            </a:r>
            <a:r>
              <a:rPr lang="en-US" altLang="ko-KR" sz="1600" dirty="0">
                <a:solidFill>
                  <a:srgbClr val="FF0000"/>
                </a:solidFill>
                <a:latin typeface="Times New Roman" panose="02020603050405020304" pitchFamily="18" charset="0"/>
                <a:cs typeface="Times New Roman" panose="02020603050405020304" pitchFamily="18" charset="0"/>
              </a:rPr>
              <a:t>[</a:t>
            </a:r>
            <a:r>
              <a:rPr lang="en-US" altLang="ko-KR" sz="1600" dirty="0" err="1">
                <a:solidFill>
                  <a:srgbClr val="FF0000"/>
                </a:solidFill>
                <a:latin typeface="Times New Roman" panose="02020603050405020304" pitchFamily="18" charset="0"/>
                <a:cs typeface="Times New Roman" panose="02020603050405020304" pitchFamily="18" charset="0"/>
              </a:rPr>
              <a:t>containerName</a:t>
            </a:r>
            <a:r>
              <a:rPr lang="en-US" altLang="ko-KR" sz="1600" dirty="0">
                <a:solidFill>
                  <a:srgbClr val="FF0000"/>
                </a:solidFill>
                <a:latin typeface="Times New Roman" panose="02020603050405020304" pitchFamily="18" charset="0"/>
                <a:cs typeface="Times New Roman" panose="02020603050405020304" pitchFamily="18" charset="0"/>
              </a:rPr>
              <a:t>]</a:t>
            </a:r>
          </a:p>
          <a:p>
            <a:r>
              <a:rPr lang="en-US" altLang="ko-KR" sz="1600" dirty="0">
                <a:latin typeface="Times New Roman" panose="02020603050405020304" pitchFamily="18" charset="0"/>
                <a:cs typeface="Times New Roman" panose="02020603050405020304" pitchFamily="18" charset="0"/>
              </a:rPr>
              <a:t>ovs-docker add-port br0 eth0 </a:t>
            </a:r>
            <a:r>
              <a:rPr lang="en-US" altLang="ko-KR" sz="1600" dirty="0">
                <a:solidFill>
                  <a:srgbClr val="FF0000"/>
                </a:solidFill>
                <a:latin typeface="Times New Roman" panose="02020603050405020304" pitchFamily="18" charset="0"/>
                <a:cs typeface="Times New Roman" panose="02020603050405020304" pitchFamily="18" charset="0"/>
              </a:rPr>
              <a:t>[</a:t>
            </a:r>
            <a:r>
              <a:rPr lang="en-US" altLang="ko-KR" sz="1600" dirty="0" err="1">
                <a:solidFill>
                  <a:srgbClr val="FF0000"/>
                </a:solidFill>
                <a:latin typeface="Times New Roman" panose="02020603050405020304" pitchFamily="18" charset="0"/>
                <a:cs typeface="Times New Roman" panose="02020603050405020304" pitchFamily="18" charset="0"/>
              </a:rPr>
              <a:t>containerName</a:t>
            </a:r>
            <a:r>
              <a:rPr lang="en-US" altLang="ko-KR" sz="1600" dirty="0">
                <a:solidFill>
                  <a:srgbClr val="FF0000"/>
                </a:solidFill>
                <a:latin typeface="Times New Roman" panose="02020603050405020304" pitchFamily="18" charset="0"/>
                <a:cs typeface="Times New Roman" panose="02020603050405020304" pitchFamily="18" charset="0"/>
              </a:rPr>
              <a:t>]</a:t>
            </a:r>
            <a:r>
              <a:rPr lang="en-US" altLang="ko-KR" sz="1600" dirty="0">
                <a:latin typeface="Times New Roman" panose="02020603050405020304" pitchFamily="18" charset="0"/>
                <a:cs typeface="Times New Roman" panose="02020603050405020304" pitchFamily="18" charset="0"/>
              </a:rPr>
              <a:t> --ipaddress</a:t>
            </a:r>
            <a:r>
              <a:rPr lang="en-US" altLang="ko-KR" sz="1600" dirty="0">
                <a:solidFill>
                  <a:srgbClr val="FF0000"/>
                </a:solidFill>
                <a:latin typeface="Times New Roman" panose="02020603050405020304" pitchFamily="18" charset="0"/>
                <a:cs typeface="Times New Roman" panose="02020603050405020304" pitchFamily="18" charset="0"/>
              </a:rPr>
              <a:t>=[</a:t>
            </a:r>
            <a:r>
              <a:rPr lang="en-US" altLang="ko-KR" sz="1600" dirty="0" err="1">
                <a:solidFill>
                  <a:srgbClr val="FF0000"/>
                </a:solidFill>
                <a:latin typeface="Times New Roman" panose="02020603050405020304" pitchFamily="18" charset="0"/>
                <a:cs typeface="Times New Roman" panose="02020603050405020304" pitchFamily="18" charset="0"/>
              </a:rPr>
              <a:t>IP_address</a:t>
            </a:r>
            <a:r>
              <a:rPr lang="en-US" altLang="ko-KR" sz="1600" dirty="0">
                <a:solidFill>
                  <a:srgbClr val="FF0000"/>
                </a:solidFill>
                <a:latin typeface="Times New Roman" panose="02020603050405020304" pitchFamily="18" charset="0"/>
                <a:cs typeface="Times New Roman" panose="02020603050405020304" pitchFamily="18" charset="0"/>
              </a:rPr>
              <a:t>/24]</a:t>
            </a:r>
            <a:r>
              <a:rPr lang="en-US" altLang="ko-KR" sz="1600" dirty="0">
                <a:latin typeface="Times New Roman" panose="02020603050405020304" pitchFamily="18" charset="0"/>
                <a:cs typeface="Times New Roman" panose="02020603050405020304" pitchFamily="18" charset="0"/>
              </a:rPr>
              <a:t> --gateway=</a:t>
            </a:r>
            <a:r>
              <a:rPr lang="en-US" altLang="ko-KR" sz="1600" dirty="0">
                <a:solidFill>
                  <a:srgbClr val="FF0000"/>
                </a:solidFill>
                <a:latin typeface="Times New Roman" panose="02020603050405020304" pitchFamily="18" charset="0"/>
                <a:cs typeface="Times New Roman" panose="02020603050405020304" pitchFamily="18" charset="0"/>
              </a:rPr>
              <a:t>[</a:t>
            </a:r>
            <a:r>
              <a:rPr lang="en-US" altLang="ko-KR" sz="1600" dirty="0" err="1">
                <a:solidFill>
                  <a:srgbClr val="FF0000"/>
                </a:solidFill>
                <a:latin typeface="Times New Roman" panose="02020603050405020304" pitchFamily="18" charset="0"/>
                <a:cs typeface="Times New Roman" panose="02020603050405020304" pitchFamily="18" charset="0"/>
              </a:rPr>
              <a:t>Gateway_address</a:t>
            </a:r>
            <a:r>
              <a:rPr lang="en-US" altLang="ko-KR" sz="1600" dirty="0">
                <a:solidFill>
                  <a:srgbClr val="FF0000"/>
                </a:solidFill>
                <a:latin typeface="Times New Roman" panose="02020603050405020304" pitchFamily="18" charset="0"/>
                <a:cs typeface="Times New Roman" panose="02020603050405020304" pitchFamily="18" charset="0"/>
              </a:rPr>
              <a:t>]</a:t>
            </a:r>
          </a:p>
        </p:txBody>
      </p:sp>
      <p:sp>
        <p:nvSpPr>
          <p:cNvPr id="4" name="직사각형 3"/>
          <p:cNvSpPr/>
          <p:nvPr/>
        </p:nvSpPr>
        <p:spPr>
          <a:xfrm>
            <a:off x="-1" y="2556993"/>
            <a:ext cx="4572000" cy="369332"/>
          </a:xfrm>
          <a:prstGeom prst="rect">
            <a:avLst/>
          </a:prstGeom>
        </p:spPr>
        <p:txBody>
          <a:bodyPr>
            <a:spAutoFit/>
          </a:bodyPr>
          <a:lstStyle/>
          <a:p>
            <a:r>
              <a:rPr lang="en-US" altLang="ko-KR" dirty="0"/>
              <a:t>Modify /etc/</a:t>
            </a:r>
            <a:r>
              <a:rPr lang="en-US" altLang="ko-KR" dirty="0" err="1"/>
              <a:t>rc.local</a:t>
            </a:r>
            <a:endParaRPr lang="en-US" altLang="ko-KR" dirty="0"/>
          </a:p>
        </p:txBody>
      </p:sp>
      <p:sp>
        <p:nvSpPr>
          <p:cNvPr id="12" name="제목 1"/>
          <p:cNvSpPr>
            <a:spLocks noGrp="1"/>
          </p:cNvSpPr>
          <p:nvPr>
            <p:ph type="title"/>
          </p:nvPr>
        </p:nvSpPr>
        <p:spPr>
          <a:xfrm>
            <a:off x="0" y="0"/>
            <a:ext cx="9144000" cy="1325563"/>
          </a:xfrm>
        </p:spPr>
        <p:txBody>
          <a:bodyPr>
            <a:normAutofit/>
          </a:bodyPr>
          <a:lstStyle/>
          <a:p>
            <a:r>
              <a:rPr lang="en-US" altLang="ko-KR" sz="4000" dirty="0">
                <a:solidFill>
                  <a:srgbClr val="FF0000"/>
                </a:solidFill>
              </a:rPr>
              <a:t>Modify</a:t>
            </a:r>
            <a:br>
              <a:rPr lang="en-US" altLang="ko-KR" sz="4000" dirty="0">
                <a:solidFill>
                  <a:srgbClr val="FF0000"/>
                </a:solidFill>
              </a:rPr>
            </a:br>
            <a:r>
              <a:rPr lang="en-US" altLang="ko-KR" sz="3200" dirty="0">
                <a:solidFill>
                  <a:srgbClr val="FF0000"/>
                </a:solidFill>
              </a:rPr>
              <a:t>- /etc/</a:t>
            </a:r>
            <a:r>
              <a:rPr lang="en-US" altLang="ko-KR" sz="3200" dirty="0" err="1">
                <a:solidFill>
                  <a:srgbClr val="FF0000"/>
                </a:solidFill>
              </a:rPr>
              <a:t>rc.local</a:t>
            </a:r>
            <a:endParaRPr lang="ko-KR" altLang="en-US" sz="4000" dirty="0">
              <a:solidFill>
                <a:srgbClr val="FF0000"/>
              </a:solidFill>
            </a:endParaRPr>
          </a:p>
        </p:txBody>
      </p:sp>
      <p:sp>
        <p:nvSpPr>
          <p:cNvPr id="7" name="TextBox 6"/>
          <p:cNvSpPr txBox="1"/>
          <p:nvPr/>
        </p:nvSpPr>
        <p:spPr>
          <a:xfrm>
            <a:off x="-16476" y="4413626"/>
            <a:ext cx="9144000" cy="1200329"/>
          </a:xfrm>
          <a:prstGeom prst="rect">
            <a:avLst/>
          </a:prstGeom>
          <a:noFill/>
        </p:spPr>
        <p:txBody>
          <a:bodyPr wrap="square" rtlCol="0">
            <a:spAutoFit/>
          </a:bodyPr>
          <a:lstStyle/>
          <a:p>
            <a:pPr algn="ctr"/>
            <a:r>
              <a:rPr lang="en-US" altLang="ko-KR" sz="2400" dirty="0"/>
              <a:t>Whenever NUC is rebooted, </a:t>
            </a:r>
          </a:p>
          <a:p>
            <a:pPr algn="ctr"/>
            <a:r>
              <a:rPr lang="en-US" altLang="ko-KR" sz="2400" dirty="0"/>
              <a:t>network configuration of Docker container is initialized </a:t>
            </a:r>
          </a:p>
          <a:p>
            <a:pPr algn="ctr"/>
            <a:r>
              <a:rPr lang="en-US" altLang="ko-KR" sz="2400" dirty="0"/>
              <a:t>by executing commands in </a:t>
            </a:r>
            <a:r>
              <a:rPr lang="en-US" altLang="ko-KR" sz="2400" dirty="0">
                <a:solidFill>
                  <a:srgbClr val="FF0000"/>
                </a:solidFill>
              </a:rPr>
              <a:t>rc.local</a:t>
            </a: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51</a:t>
            </a:fld>
            <a:endParaRPr lang="ko-KR" altLang="en-US"/>
          </a:p>
        </p:txBody>
      </p:sp>
    </p:spTree>
    <p:extLst>
      <p:ext uri="{BB962C8B-B14F-4D97-AF65-F5344CB8AC3E}">
        <p14:creationId xmlns:p14="http://schemas.microsoft.com/office/powerpoint/2010/main" val="4555288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691" y="1598054"/>
            <a:ext cx="7666618" cy="3925577"/>
          </a:xfrm>
          <a:prstGeom prst="rect">
            <a:avLst/>
          </a:prstGeom>
        </p:spPr>
      </p:pic>
      <p:grpSp>
        <p:nvGrpSpPr>
          <p:cNvPr id="14" name="그룹 13"/>
          <p:cNvGrpSpPr>
            <a:grpSpLocks noChangeAspect="1"/>
          </p:cNvGrpSpPr>
          <p:nvPr/>
        </p:nvGrpSpPr>
        <p:grpSpPr>
          <a:xfrm>
            <a:off x="7345349" y="5635493"/>
            <a:ext cx="1082701" cy="1039943"/>
            <a:chOff x="5182528" y="3476698"/>
            <a:chExt cx="3520330" cy="3381302"/>
          </a:xfrm>
        </p:grpSpPr>
        <p:pic>
          <p:nvPicPr>
            <p:cNvPr id="7" name="Picture 4" descr="C:\Users\sunny\Desktop\제목 없음.png"/>
            <p:cNvPicPr>
              <a:picLocks noChangeAspect="1" noChangeArrowheads="1"/>
            </p:cNvPicPr>
            <p:nvPr/>
          </p:nvPicPr>
          <p:blipFill rotWithShape="1">
            <a:blip r:embed="rId4"/>
            <a:srcRect/>
            <a:stretch>
              <a:fillRect/>
            </a:stretch>
          </p:blipFill>
          <p:spPr>
            <a:xfrm>
              <a:off x="5182528" y="3476698"/>
              <a:ext cx="3520330" cy="3381302"/>
            </a:xfrm>
            <a:prstGeom prst="rect">
              <a:avLst/>
            </a:prstGeom>
            <a:noFill/>
          </p:spPr>
        </p:pic>
        <p:pic>
          <p:nvPicPr>
            <p:cNvPr id="8" name="그림 1204"/>
            <p:cNvPicPr>
              <a:picLocks noChangeAspect="1"/>
            </p:cNvPicPr>
            <p:nvPr/>
          </p:nvPicPr>
          <p:blipFill rotWithShape="1">
            <a:blip r:embed="rId5">
              <a:alphaModFix/>
              <a:duotone>
                <a:prstClr val="black"/>
                <a:srgbClr val="5AB3DA">
                  <a:tint val="45000"/>
                  <a:satMod val="400000"/>
                </a:srgbClr>
              </a:duotone>
              <a:lum/>
            </a:blip>
            <a:stretch>
              <a:fillRect/>
            </a:stretch>
          </p:blipFill>
          <p:spPr>
            <a:xfrm>
              <a:off x="7377472" y="5367835"/>
              <a:ext cx="752364" cy="762742"/>
            </a:xfrm>
            <a:prstGeom prst="rect">
              <a:avLst/>
            </a:prstGeom>
          </p:spPr>
        </p:pic>
        <p:sp useBgFill="1">
          <p:nvSpPr>
            <p:cNvPr id="9" name="Rounded Rectangle 107"/>
            <p:cNvSpPr>
              <a:spLocks noChangeAspect="1"/>
            </p:cNvSpPr>
            <p:nvPr/>
          </p:nvSpPr>
          <p:spPr>
            <a:xfrm>
              <a:off x="6614445" y="3770853"/>
              <a:ext cx="869559" cy="869559"/>
            </a:xfrm>
            <a:prstGeom prst="roundRect">
              <a:avLst>
                <a:gd name="adj" fmla="val 16667"/>
              </a:avLst>
            </a:prstGeom>
            <a:solidFill>
              <a:srgbClr val="FFFF00"/>
            </a:solidFill>
            <a:ln w="28575"/>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lang="ko-KR" altLang="en-US"/>
              </a:pPr>
              <a:endParaRPr lang="en-US" altLang="ko-KR" sz="900" b="1">
                <a:solidFill>
                  <a:schemeClr val="bg2">
                    <a:lumMod val="50000"/>
                  </a:schemeClr>
                </a:solidFill>
              </a:endParaRPr>
            </a:p>
          </p:txBody>
        </p:sp>
        <p:cxnSp>
          <p:nvCxnSpPr>
            <p:cNvPr id="10" name="직선 연결선 9"/>
            <p:cNvCxnSpPr>
              <a:stCxn id="9" idx="2"/>
              <a:endCxn id="8" idx="0"/>
            </p:cNvCxnSpPr>
            <p:nvPr/>
          </p:nvCxnSpPr>
          <p:spPr>
            <a:xfrm>
              <a:off x="7049225" y="4640412"/>
              <a:ext cx="704429" cy="72742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정육면체 10"/>
            <p:cNvSpPr/>
            <p:nvPr/>
          </p:nvSpPr>
          <p:spPr>
            <a:xfrm>
              <a:off x="5420106" y="5167349"/>
              <a:ext cx="1161633" cy="858850"/>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50" dirty="0"/>
            </a:p>
          </p:txBody>
        </p:sp>
        <p:pic>
          <p:nvPicPr>
            <p:cNvPr id="12" name="Picture 6" descr="http://blog.docker.com/wp-content/uploads/2013/08/KuDr42X_ITXghJhSInDZekNEF0jLt3NeVxtRye3tqco.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6140" t="12878" r="56361" b="17541"/>
            <a:stretch/>
          </p:blipFill>
          <p:spPr bwMode="auto">
            <a:xfrm>
              <a:off x="5570775" y="5367835"/>
              <a:ext cx="715787" cy="450904"/>
            </a:xfrm>
            <a:prstGeom prst="rect">
              <a:avLst/>
            </a:prstGeom>
            <a:noFill/>
            <a:ln w="25400">
              <a:noFill/>
            </a:ln>
            <a:extLst>
              <a:ext uri="{909E8E84-426E-40DD-AFC4-6F175D3DCCD1}">
                <a14:hiddenFill xmlns:a14="http://schemas.microsoft.com/office/drawing/2010/main">
                  <a:solidFill>
                    <a:srgbClr val="FFFFFF"/>
                  </a:solidFill>
                </a14:hiddenFill>
              </a:ext>
            </a:extLst>
          </p:spPr>
        </p:pic>
        <p:cxnSp>
          <p:nvCxnSpPr>
            <p:cNvPr id="13" name="직선 연결선 12"/>
            <p:cNvCxnSpPr>
              <a:stCxn id="11" idx="5"/>
              <a:endCxn id="8" idx="1"/>
            </p:cNvCxnSpPr>
            <p:nvPr/>
          </p:nvCxnSpPr>
          <p:spPr>
            <a:xfrm>
              <a:off x="6581739" y="5537131"/>
              <a:ext cx="795733" cy="21207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5" name="순서도: 처리 14"/>
          <p:cNvSpPr/>
          <p:nvPr/>
        </p:nvSpPr>
        <p:spPr>
          <a:xfrm>
            <a:off x="3095251" y="2648566"/>
            <a:ext cx="308564" cy="93099"/>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7" name="제목 1"/>
          <p:cNvSpPr txBox="1">
            <a:spLocks/>
          </p:cNvSpPr>
          <p:nvPr/>
        </p:nvSpPr>
        <p:spPr>
          <a:xfrm>
            <a:off x="0" y="0"/>
            <a:ext cx="7886700" cy="1325563"/>
          </a:xfrm>
          <a:prstGeom prst="rect">
            <a:avLst/>
          </a:prstGeom>
        </p:spPr>
        <p:txBody>
          <a:bodyPr vert="horz" lIns="91440" tIns="45720" rIns="91440" bIns="45720" rtlCol="0" anchor="t">
            <a:normAutofit fontScale="92500" lnSpcReduction="10000"/>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5200" dirty="0">
                <a:solidFill>
                  <a:srgbClr val="0070C0"/>
                </a:solidFill>
              </a:rPr>
              <a:t>Docker</a:t>
            </a:r>
            <a:br>
              <a:rPr lang="en-US" altLang="ko-KR" sz="8000" dirty="0">
                <a:solidFill>
                  <a:srgbClr val="0070C0"/>
                </a:solidFill>
              </a:rPr>
            </a:br>
            <a:r>
              <a:rPr lang="en-US" altLang="ko-KR" sz="4300" dirty="0">
                <a:solidFill>
                  <a:srgbClr val="0070C0"/>
                </a:solidFill>
              </a:rPr>
              <a:t>- Check connectivity</a:t>
            </a:r>
            <a:endParaRPr lang="ko-KR" altLang="en-US" sz="6400" dirty="0">
              <a:solidFill>
                <a:srgbClr val="0070C0"/>
              </a:solidFill>
            </a:endParaRPr>
          </a:p>
        </p:txBody>
      </p:sp>
      <p:sp>
        <p:nvSpPr>
          <p:cNvPr id="4" name="슬라이드 번호 개체 틀 3"/>
          <p:cNvSpPr>
            <a:spLocks noGrp="1"/>
          </p:cNvSpPr>
          <p:nvPr>
            <p:ph type="sldNum" sz="quarter" idx="12"/>
          </p:nvPr>
        </p:nvSpPr>
        <p:spPr/>
        <p:txBody>
          <a:bodyPr/>
          <a:lstStyle/>
          <a:p>
            <a:fld id="{2A77177F-D4BC-47C1-ABEC-AF5DF9643428}" type="slidenum">
              <a:rPr lang="ko-KR" altLang="en-US" smtClean="0"/>
              <a:t>52</a:t>
            </a:fld>
            <a:endParaRPr lang="ko-KR" altLang="en-US"/>
          </a:p>
        </p:txBody>
      </p:sp>
    </p:spTree>
    <p:extLst>
      <p:ext uri="{BB962C8B-B14F-4D97-AF65-F5344CB8AC3E}">
        <p14:creationId xmlns:p14="http://schemas.microsoft.com/office/powerpoint/2010/main" val="21808823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2709" y="1456978"/>
            <a:ext cx="6518582" cy="4061222"/>
          </a:xfrm>
          <a:prstGeom prst="rect">
            <a:avLst/>
          </a:prstGeom>
        </p:spPr>
      </p:pic>
      <p:sp>
        <p:nvSpPr>
          <p:cNvPr id="5" name="TextBox 4"/>
          <p:cNvSpPr txBox="1"/>
          <p:nvPr/>
        </p:nvSpPr>
        <p:spPr>
          <a:xfrm>
            <a:off x="5686614" y="5556685"/>
            <a:ext cx="1283869" cy="338554"/>
          </a:xfrm>
          <a:prstGeom prst="rect">
            <a:avLst/>
          </a:prstGeom>
          <a:noFill/>
        </p:spPr>
        <p:txBody>
          <a:bodyPr wrap="square" rtlCol="0">
            <a:spAutoFit/>
          </a:bodyPr>
          <a:lstStyle/>
          <a:p>
            <a:r>
              <a:rPr lang="en-US" altLang="ko-KR" sz="1600" dirty="0"/>
              <a:t>KVM VM</a:t>
            </a:r>
            <a:endParaRPr lang="ko-KR" altLang="en-US" sz="1600" dirty="0"/>
          </a:p>
        </p:txBody>
      </p:sp>
      <p:sp>
        <p:nvSpPr>
          <p:cNvPr id="15" name="TextBox 14"/>
          <p:cNvSpPr txBox="1"/>
          <p:nvPr/>
        </p:nvSpPr>
        <p:spPr>
          <a:xfrm>
            <a:off x="2098345" y="5556685"/>
            <a:ext cx="1842735" cy="584775"/>
          </a:xfrm>
          <a:prstGeom prst="rect">
            <a:avLst/>
          </a:prstGeom>
          <a:noFill/>
        </p:spPr>
        <p:txBody>
          <a:bodyPr wrap="square" rtlCol="0">
            <a:spAutoFit/>
          </a:bodyPr>
          <a:lstStyle/>
          <a:p>
            <a:r>
              <a:rPr lang="en-US" altLang="ko-KR" sz="1600" dirty="0"/>
              <a:t>Docker container</a:t>
            </a:r>
            <a:endParaRPr lang="ko-KR" altLang="en-US" sz="1600" dirty="0"/>
          </a:p>
        </p:txBody>
      </p:sp>
      <p:sp>
        <p:nvSpPr>
          <p:cNvPr id="17" name="제목 1"/>
          <p:cNvSpPr txBox="1">
            <a:spLocks/>
          </p:cNvSpPr>
          <p:nvPr/>
        </p:nvSpPr>
        <p:spPr>
          <a:xfrm>
            <a:off x="0" y="0"/>
            <a:ext cx="7886700" cy="1325563"/>
          </a:xfrm>
          <a:prstGeom prst="rect">
            <a:avLst/>
          </a:prstGeom>
        </p:spPr>
        <p:txBody>
          <a:bodyPr vert="horz" lIns="91440" tIns="45720" rIns="91440" bIns="45720" rtlCol="0" anchor="t">
            <a:normAutofit fontScale="92500" lnSpcReduction="20000"/>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5400" dirty="0">
                <a:solidFill>
                  <a:srgbClr val="0070C0"/>
                </a:solidFill>
              </a:rPr>
              <a:t>Docker connect with KVM</a:t>
            </a:r>
            <a:br>
              <a:rPr lang="en-US" altLang="ko-KR" sz="5400" dirty="0">
                <a:solidFill>
                  <a:srgbClr val="0070C0"/>
                </a:solidFill>
              </a:rPr>
            </a:br>
            <a:r>
              <a:rPr lang="en-US" altLang="ko-KR" sz="4400" dirty="0">
                <a:solidFill>
                  <a:srgbClr val="0070C0"/>
                </a:solidFill>
              </a:rPr>
              <a:t>- Check connectivity</a:t>
            </a:r>
            <a:endParaRPr lang="ko-KR" altLang="en-US" sz="5400" dirty="0">
              <a:solidFill>
                <a:srgbClr val="0070C0"/>
              </a:solidFill>
            </a:endParaRPr>
          </a:p>
        </p:txBody>
      </p:sp>
      <p:grpSp>
        <p:nvGrpSpPr>
          <p:cNvPr id="18" name="그룹 17"/>
          <p:cNvGrpSpPr>
            <a:grpSpLocks noChangeAspect="1"/>
          </p:cNvGrpSpPr>
          <p:nvPr/>
        </p:nvGrpSpPr>
        <p:grpSpPr>
          <a:xfrm>
            <a:off x="7345349" y="5635493"/>
            <a:ext cx="1082701" cy="1039943"/>
            <a:chOff x="5182528" y="3476698"/>
            <a:chExt cx="3520330" cy="3381302"/>
          </a:xfrm>
        </p:grpSpPr>
        <p:pic>
          <p:nvPicPr>
            <p:cNvPr id="19" name="Picture 4" descr="C:\Users\sunny\Desktop\제목 없음.png"/>
            <p:cNvPicPr>
              <a:picLocks noChangeAspect="1" noChangeArrowheads="1"/>
            </p:cNvPicPr>
            <p:nvPr/>
          </p:nvPicPr>
          <p:blipFill rotWithShape="1">
            <a:blip r:embed="rId4"/>
            <a:srcRect/>
            <a:stretch>
              <a:fillRect/>
            </a:stretch>
          </p:blipFill>
          <p:spPr>
            <a:xfrm>
              <a:off x="5182528" y="3476698"/>
              <a:ext cx="3520330" cy="3381302"/>
            </a:xfrm>
            <a:prstGeom prst="rect">
              <a:avLst/>
            </a:prstGeom>
            <a:noFill/>
          </p:spPr>
        </p:pic>
        <p:pic>
          <p:nvPicPr>
            <p:cNvPr id="20" name="그림 1204"/>
            <p:cNvPicPr>
              <a:picLocks noChangeAspect="1"/>
            </p:cNvPicPr>
            <p:nvPr/>
          </p:nvPicPr>
          <p:blipFill rotWithShape="1">
            <a:blip r:embed="rId5">
              <a:alphaModFix/>
              <a:duotone>
                <a:prstClr val="black"/>
                <a:srgbClr val="5AB3DA">
                  <a:tint val="45000"/>
                  <a:satMod val="400000"/>
                </a:srgbClr>
              </a:duotone>
              <a:lum/>
            </a:blip>
            <a:stretch>
              <a:fillRect/>
            </a:stretch>
          </p:blipFill>
          <p:spPr>
            <a:xfrm>
              <a:off x="7377472" y="5367835"/>
              <a:ext cx="752364" cy="762742"/>
            </a:xfrm>
            <a:prstGeom prst="rect">
              <a:avLst/>
            </a:prstGeom>
          </p:spPr>
        </p:pic>
        <p:sp useBgFill="1">
          <p:nvSpPr>
            <p:cNvPr id="21" name="Rounded Rectangle 107"/>
            <p:cNvSpPr>
              <a:spLocks noChangeAspect="1"/>
            </p:cNvSpPr>
            <p:nvPr/>
          </p:nvSpPr>
          <p:spPr>
            <a:xfrm>
              <a:off x="6614445" y="3770853"/>
              <a:ext cx="869559" cy="869559"/>
            </a:xfrm>
            <a:prstGeom prst="roundRect">
              <a:avLst>
                <a:gd name="adj" fmla="val 16667"/>
              </a:avLst>
            </a:prstGeom>
            <a:solidFill>
              <a:srgbClr val="FFFF00"/>
            </a:solidFill>
            <a:ln w="28575"/>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lang="ko-KR" altLang="en-US"/>
              </a:pPr>
              <a:endParaRPr lang="en-US" altLang="ko-KR" sz="900" b="1">
                <a:solidFill>
                  <a:schemeClr val="bg2">
                    <a:lumMod val="50000"/>
                  </a:schemeClr>
                </a:solidFill>
              </a:endParaRPr>
            </a:p>
          </p:txBody>
        </p:sp>
        <p:cxnSp>
          <p:nvCxnSpPr>
            <p:cNvPr id="22" name="직선 연결선 21"/>
            <p:cNvCxnSpPr>
              <a:stCxn id="21" idx="2"/>
              <a:endCxn id="20" idx="0"/>
            </p:cNvCxnSpPr>
            <p:nvPr/>
          </p:nvCxnSpPr>
          <p:spPr>
            <a:xfrm>
              <a:off x="7049225" y="4640412"/>
              <a:ext cx="704429" cy="72742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정육면체 22"/>
            <p:cNvSpPr/>
            <p:nvPr/>
          </p:nvSpPr>
          <p:spPr>
            <a:xfrm>
              <a:off x="5420106" y="5167349"/>
              <a:ext cx="1161633" cy="858850"/>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50" dirty="0"/>
            </a:p>
          </p:txBody>
        </p:sp>
        <p:pic>
          <p:nvPicPr>
            <p:cNvPr id="24" name="Picture 6" descr="http://blog.docker.com/wp-content/uploads/2013/08/KuDr42X_ITXghJhSInDZekNEF0jLt3NeVxtRye3tqco.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6140" t="12878" r="56361" b="17541"/>
            <a:stretch/>
          </p:blipFill>
          <p:spPr bwMode="auto">
            <a:xfrm>
              <a:off x="5570775" y="5367835"/>
              <a:ext cx="715787" cy="450904"/>
            </a:xfrm>
            <a:prstGeom prst="rect">
              <a:avLst/>
            </a:prstGeom>
            <a:noFill/>
            <a:ln w="25400">
              <a:noFill/>
            </a:ln>
            <a:extLst>
              <a:ext uri="{909E8E84-426E-40DD-AFC4-6F175D3DCCD1}">
                <a14:hiddenFill xmlns:a14="http://schemas.microsoft.com/office/drawing/2010/main">
                  <a:solidFill>
                    <a:srgbClr val="FFFFFF"/>
                  </a:solidFill>
                </a14:hiddenFill>
              </a:ext>
            </a:extLst>
          </p:spPr>
        </p:pic>
        <p:cxnSp>
          <p:nvCxnSpPr>
            <p:cNvPr id="25" name="직선 연결선 24"/>
            <p:cNvCxnSpPr>
              <a:stCxn id="23" idx="5"/>
              <a:endCxn id="20" idx="1"/>
            </p:cNvCxnSpPr>
            <p:nvPr/>
          </p:nvCxnSpPr>
          <p:spPr>
            <a:xfrm>
              <a:off x="6581739" y="5537131"/>
              <a:ext cx="795733" cy="21207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 name="슬라이드 번호 개체 틀 2"/>
          <p:cNvSpPr>
            <a:spLocks noGrp="1"/>
          </p:cNvSpPr>
          <p:nvPr>
            <p:ph type="sldNum" sz="quarter" idx="12"/>
          </p:nvPr>
        </p:nvSpPr>
        <p:spPr/>
        <p:txBody>
          <a:bodyPr/>
          <a:lstStyle/>
          <a:p>
            <a:fld id="{2A77177F-D4BC-47C1-ABEC-AF5DF9643428}" type="slidenum">
              <a:rPr lang="ko-KR" altLang="en-US" smtClean="0"/>
              <a:t>53</a:t>
            </a:fld>
            <a:endParaRPr lang="ko-KR" altLang="en-US"/>
          </a:p>
        </p:txBody>
      </p:sp>
    </p:spTree>
    <p:extLst>
      <p:ext uri="{BB962C8B-B14F-4D97-AF65-F5344CB8AC3E}">
        <p14:creationId xmlns:p14="http://schemas.microsoft.com/office/powerpoint/2010/main" val="39775721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이등변 삼각형 27"/>
          <p:cNvSpPr/>
          <p:nvPr/>
        </p:nvSpPr>
        <p:spPr>
          <a:xfrm flipV="1">
            <a:off x="5096372" y="3934067"/>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9" name="그림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2577" y="5778602"/>
            <a:ext cx="1554381" cy="653621"/>
          </a:xfrm>
          <a:prstGeom prst="rect">
            <a:avLst/>
          </a:prstGeom>
        </p:spPr>
      </p:pic>
      <p:sp>
        <p:nvSpPr>
          <p:cNvPr id="30" name="이등변 삼각형 29"/>
          <p:cNvSpPr/>
          <p:nvPr/>
        </p:nvSpPr>
        <p:spPr>
          <a:xfrm flipV="1">
            <a:off x="4989841" y="3908265"/>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Picture 4" descr="C:\Users\sunny\Desktop\제목 없음.png"/>
          <p:cNvPicPr>
            <a:picLocks noChangeAspect="1" noChangeArrowheads="1"/>
          </p:cNvPicPr>
          <p:nvPr/>
        </p:nvPicPr>
        <p:blipFill rotWithShape="1">
          <a:blip r:embed="rId4"/>
          <a:srcRect/>
          <a:stretch>
            <a:fillRect/>
          </a:stretch>
        </p:blipFill>
        <p:spPr>
          <a:xfrm>
            <a:off x="5069603" y="1348213"/>
            <a:ext cx="3520330" cy="3381302"/>
          </a:xfrm>
          <a:prstGeom prst="rect">
            <a:avLst/>
          </a:prstGeom>
          <a:noFill/>
        </p:spPr>
      </p:pic>
      <p:sp>
        <p:nvSpPr>
          <p:cNvPr id="10" name="이등변 삼각형 9"/>
          <p:cNvSpPr/>
          <p:nvPr/>
        </p:nvSpPr>
        <p:spPr>
          <a:xfrm flipV="1">
            <a:off x="676032" y="3915052"/>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2238" y="5780579"/>
            <a:ext cx="1554381" cy="653621"/>
          </a:xfrm>
          <a:prstGeom prst="rect">
            <a:avLst/>
          </a:prstGeom>
        </p:spPr>
      </p:pic>
      <p:sp useBgFill="1">
        <p:nvSpPr>
          <p:cNvPr id="8" name="Rounded Rectangle 107"/>
          <p:cNvSpPr>
            <a:spLocks noChangeAspect="1"/>
          </p:cNvSpPr>
          <p:nvPr/>
        </p:nvSpPr>
        <p:spPr>
          <a:xfrm>
            <a:off x="6404289" y="1642368"/>
            <a:ext cx="860259" cy="509379"/>
          </a:xfrm>
          <a:prstGeom prst="roundRect">
            <a:avLst>
              <a:gd name="adj" fmla="val 16667"/>
            </a:avLst>
          </a:prstGeom>
          <a:solidFill>
            <a:srgbClr val="FFFF00"/>
          </a:solidFill>
          <a:ln w="28575"/>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lang="ko-KR" altLang="en-US"/>
            </a:pPr>
            <a:r>
              <a:rPr lang="en-US" altLang="ko-KR" b="1" dirty="0">
                <a:solidFill>
                  <a:schemeClr val="bg2">
                    <a:lumMod val="50000"/>
                  </a:schemeClr>
                </a:solidFill>
              </a:rPr>
              <a:t>VM</a:t>
            </a:r>
          </a:p>
        </p:txBody>
      </p:sp>
      <p:sp>
        <p:nvSpPr>
          <p:cNvPr id="13" name="이등변 삼각형 12"/>
          <p:cNvSpPr/>
          <p:nvPr/>
        </p:nvSpPr>
        <p:spPr>
          <a:xfrm flipV="1">
            <a:off x="649263" y="3915051"/>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Picture 4" descr="C:\Users\sunny\Desktop\제목 없음.png"/>
          <p:cNvPicPr>
            <a:picLocks noChangeAspect="1" noChangeArrowheads="1"/>
          </p:cNvPicPr>
          <p:nvPr/>
        </p:nvPicPr>
        <p:blipFill rotWithShape="1">
          <a:blip r:embed="rId4"/>
          <a:srcRect/>
          <a:stretch>
            <a:fillRect/>
          </a:stretch>
        </p:blipFill>
        <p:spPr>
          <a:xfrm>
            <a:off x="622494" y="1348213"/>
            <a:ext cx="3520330" cy="3381302"/>
          </a:xfrm>
          <a:prstGeom prst="rect">
            <a:avLst/>
          </a:prstGeom>
          <a:noFill/>
        </p:spPr>
      </p:pic>
      <p:sp>
        <p:nvSpPr>
          <p:cNvPr id="21" name="정육면체 20"/>
          <p:cNvSpPr/>
          <p:nvPr/>
        </p:nvSpPr>
        <p:spPr>
          <a:xfrm>
            <a:off x="5388747" y="3038865"/>
            <a:ext cx="1161633" cy="858850"/>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p>
        </p:txBody>
      </p:sp>
      <p:sp>
        <p:nvSpPr>
          <p:cNvPr id="31" name="오른쪽 화살표 30"/>
          <p:cNvSpPr/>
          <p:nvPr/>
        </p:nvSpPr>
        <p:spPr>
          <a:xfrm>
            <a:off x="4251532" y="3191465"/>
            <a:ext cx="711030" cy="4750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pic>
        <p:nvPicPr>
          <p:cNvPr id="18" name="Picture 2" descr="https://upload.wikimedia.org/wikipedia/commons/thumb/7/70/Kvmbanner-logo2_1.png/160px-Kvmbanner-logo2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4289" y="2183995"/>
            <a:ext cx="860259" cy="27420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developer.ibm.com/bluemix/wp-content/uploads/sites/20/2015/04/docker-100275159-orig.jpg"/>
          <p:cNvPicPr>
            <a:picLocks noChangeAspect="1" noChangeArrowheads="1"/>
          </p:cNvPicPr>
          <p:nvPr/>
        </p:nvPicPr>
        <p:blipFill>
          <a:blip r:embed="rId6" cstate="print">
            <a:clrChange>
              <a:clrFrom>
                <a:srgbClr val="516063"/>
              </a:clrFrom>
              <a:clrTo>
                <a:srgbClr val="516063">
                  <a:alpha val="0"/>
                </a:srgbClr>
              </a:clrTo>
            </a:clrChange>
            <a:extLst>
              <a:ext uri="{28A0092B-C50C-407E-A947-70E740481C1C}">
                <a14:useLocalDpi xmlns:a14="http://schemas.microsoft.com/office/drawing/2010/main" val="0"/>
              </a:ext>
            </a:extLst>
          </a:blip>
          <a:srcRect/>
          <a:stretch>
            <a:fillRect/>
          </a:stretch>
        </p:blipFill>
        <p:spPr bwMode="auto">
          <a:xfrm>
            <a:off x="5607264" y="3241948"/>
            <a:ext cx="616453" cy="54399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openvswitch.org/assets/vswitch.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28419" y="3059104"/>
            <a:ext cx="1076226" cy="698848"/>
          </a:xfrm>
          <a:prstGeom prst="rect">
            <a:avLst/>
          </a:prstGeom>
          <a:noFill/>
          <a:ln w="38100">
            <a:noFill/>
          </a:ln>
          <a:extLst>
            <a:ext uri="{909E8E84-426E-40DD-AFC4-6F175D3DCCD1}">
              <a14:hiddenFill xmlns:a14="http://schemas.microsoft.com/office/drawing/2010/main">
                <a:solidFill>
                  <a:srgbClr val="FFFFFF"/>
                </a:solidFill>
              </a14:hiddenFill>
            </a:ext>
          </a:extLst>
        </p:spPr>
      </p:pic>
      <p:sp>
        <p:nvSpPr>
          <p:cNvPr id="20"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a:solidFill>
                  <a:srgbClr val="0070C0"/>
                </a:solidFill>
              </a:rPr>
              <a:t>Box Lab: Final Goal</a:t>
            </a:r>
            <a:endParaRPr lang="ko-KR" altLang="en-US" sz="4000" dirty="0">
              <a:solidFill>
                <a:srgbClr val="0070C0"/>
              </a:solidFill>
            </a:endParaRPr>
          </a:p>
        </p:txBody>
      </p:sp>
      <p:cxnSp>
        <p:nvCxnSpPr>
          <p:cNvPr id="5" name="꺾인 연결선 4"/>
          <p:cNvCxnSpPr>
            <a:stCxn id="8" idx="3"/>
            <a:endCxn id="1026" idx="0"/>
          </p:cNvCxnSpPr>
          <p:nvPr/>
        </p:nvCxnSpPr>
        <p:spPr>
          <a:xfrm>
            <a:off x="7264548" y="1897058"/>
            <a:ext cx="501984" cy="1162046"/>
          </a:xfrm>
          <a:prstGeom prst="bentConnector2">
            <a:avLst/>
          </a:prstGeom>
          <a:ln w="3175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 name="꺾인 연결선 10"/>
          <p:cNvCxnSpPr>
            <a:stCxn id="21" idx="5"/>
            <a:endCxn id="1026" idx="1"/>
          </p:cNvCxnSpPr>
          <p:nvPr/>
        </p:nvCxnSpPr>
        <p:spPr>
          <a:xfrm flipV="1">
            <a:off x="6550380" y="3408528"/>
            <a:ext cx="678039" cy="119"/>
          </a:xfrm>
          <a:prstGeom prst="bentConnector3">
            <a:avLst>
              <a:gd name="adj1" fmla="val 50000"/>
            </a:avLst>
          </a:prstGeom>
          <a:ln w="3175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 name="슬라이드 번호 개체 틀 1"/>
          <p:cNvSpPr>
            <a:spLocks noGrp="1"/>
          </p:cNvSpPr>
          <p:nvPr>
            <p:ph type="sldNum" sz="quarter" idx="12"/>
          </p:nvPr>
        </p:nvSpPr>
        <p:spPr/>
        <p:txBody>
          <a:bodyPr/>
          <a:lstStyle/>
          <a:p>
            <a:fld id="{2A77177F-D4BC-47C1-ABEC-AF5DF9643428}" type="slidenum">
              <a:rPr lang="ko-KR" altLang="en-US" smtClean="0"/>
              <a:t>54</a:t>
            </a:fld>
            <a:endParaRPr lang="ko-KR" altLang="en-US"/>
          </a:p>
        </p:txBody>
      </p:sp>
    </p:spTree>
    <p:extLst>
      <p:ext uri="{BB962C8B-B14F-4D97-AF65-F5344CB8AC3E}">
        <p14:creationId xmlns:p14="http://schemas.microsoft.com/office/powerpoint/2010/main" val="41131681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2796287" y="2669059"/>
            <a:ext cx="6347713" cy="1320800"/>
          </a:xfrm>
        </p:spPr>
        <p:txBody>
          <a:bodyPr>
            <a:normAutofit/>
          </a:bodyPr>
          <a:lstStyle/>
          <a:p>
            <a:r>
              <a:rPr lang="en-US" altLang="ko-KR" sz="6600" dirty="0"/>
              <a:t>Appendix</a:t>
            </a:r>
            <a:endParaRPr lang="ko-KR" altLang="en-US" sz="6600" dirty="0"/>
          </a:p>
        </p:txBody>
      </p:sp>
      <p:sp>
        <p:nvSpPr>
          <p:cNvPr id="5" name="슬라이드 번호 개체 틀 1"/>
          <p:cNvSpPr>
            <a:spLocks noGrp="1"/>
          </p:cNvSpPr>
          <p:nvPr>
            <p:ph type="sldNum" sz="quarter" idx="12"/>
          </p:nvPr>
        </p:nvSpPr>
        <p:spPr>
          <a:xfrm>
            <a:off x="8638823" y="6492874"/>
            <a:ext cx="512638" cy="365125"/>
          </a:xfrm>
        </p:spPr>
        <p:txBody>
          <a:bodyPr/>
          <a:lstStyle/>
          <a:p>
            <a:r>
              <a:rPr lang="en-US" altLang="ko-KR" dirty="0"/>
              <a:t>55</a:t>
            </a:r>
            <a:endParaRPr lang="ko-KR" altLang="en-US" dirty="0"/>
          </a:p>
        </p:txBody>
      </p:sp>
    </p:spTree>
    <p:extLst>
      <p:ext uri="{BB962C8B-B14F-4D97-AF65-F5344CB8AC3E}">
        <p14:creationId xmlns:p14="http://schemas.microsoft.com/office/powerpoint/2010/main" val="34622580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이등변 삼각형 4"/>
          <p:cNvSpPr/>
          <p:nvPr/>
        </p:nvSpPr>
        <p:spPr>
          <a:xfrm flipV="1">
            <a:off x="2768443" y="3817459"/>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4649" y="5682986"/>
            <a:ext cx="1554381" cy="653621"/>
          </a:xfrm>
          <a:prstGeom prst="rect">
            <a:avLst/>
          </a:prstGeom>
        </p:spPr>
      </p:pic>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695" y="2045826"/>
            <a:ext cx="1532335" cy="1532335"/>
          </a:xfrm>
          <a:prstGeom prst="rect">
            <a:avLst/>
          </a:prstGeom>
        </p:spPr>
      </p:pic>
      <p:pic>
        <p:nvPicPr>
          <p:cNvPr id="8" name="Picture 4" descr="C:\Users\sunny\Desktop\제목 없음.png"/>
          <p:cNvPicPr>
            <a:picLocks noChangeAspect="1" noChangeArrowheads="1"/>
          </p:cNvPicPr>
          <p:nvPr/>
        </p:nvPicPr>
        <p:blipFill rotWithShape="1">
          <a:blip r:embed="rId5"/>
          <a:srcRect/>
          <a:stretch>
            <a:fillRect/>
          </a:stretch>
        </p:blipFill>
        <p:spPr>
          <a:xfrm>
            <a:off x="2714905" y="1250620"/>
            <a:ext cx="3520330" cy="3381302"/>
          </a:xfrm>
          <a:prstGeom prst="rect">
            <a:avLst/>
          </a:prstGeom>
          <a:noFill/>
        </p:spPr>
      </p:pic>
      <p:sp>
        <p:nvSpPr>
          <p:cNvPr id="9" name="직사각형 8"/>
          <p:cNvSpPr/>
          <p:nvPr/>
        </p:nvSpPr>
        <p:spPr>
          <a:xfrm>
            <a:off x="607250" y="631341"/>
            <a:ext cx="3323346" cy="646331"/>
          </a:xfrm>
          <a:prstGeom prst="rect">
            <a:avLst/>
          </a:prstGeom>
        </p:spPr>
        <p:txBody>
          <a:bodyPr wrap="none">
            <a:spAutoFit/>
          </a:bodyPr>
          <a:lstStyle/>
          <a:p>
            <a:r>
              <a:rPr lang="en-US" altLang="ko-KR" sz="3600" dirty="0">
                <a:solidFill>
                  <a:srgbClr val="0070C0"/>
                </a:solidFill>
              </a:rPr>
              <a:t>NUC OS Setting</a:t>
            </a:r>
            <a:endParaRPr lang="ko-KR" altLang="en-US" sz="3600" dirty="0">
              <a:solidFill>
                <a:srgbClr val="0070C0"/>
              </a:solidFill>
            </a:endParaRPr>
          </a:p>
        </p:txBody>
      </p:sp>
      <p:sp>
        <p:nvSpPr>
          <p:cNvPr id="10" name="슬라이드 번호 개체 틀 1"/>
          <p:cNvSpPr>
            <a:spLocks noGrp="1"/>
          </p:cNvSpPr>
          <p:nvPr>
            <p:ph type="sldNum" sz="quarter" idx="12"/>
          </p:nvPr>
        </p:nvSpPr>
        <p:spPr>
          <a:xfrm>
            <a:off x="8638823" y="6492874"/>
            <a:ext cx="512638" cy="365125"/>
          </a:xfrm>
        </p:spPr>
        <p:txBody>
          <a:bodyPr/>
          <a:lstStyle/>
          <a:p>
            <a:r>
              <a:rPr lang="en-US" altLang="ko-KR" dirty="0"/>
              <a:t>56</a:t>
            </a:r>
            <a:endParaRPr lang="ko-KR" altLang="en-US" dirty="0"/>
          </a:p>
        </p:txBody>
      </p:sp>
    </p:spTree>
    <p:extLst>
      <p:ext uri="{BB962C8B-B14F-4D97-AF65-F5344CB8AC3E}">
        <p14:creationId xmlns:p14="http://schemas.microsoft.com/office/powerpoint/2010/main" val="16073415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NUC OS Setting</a:t>
            </a:r>
            <a:endParaRPr lang="ko-KR" altLang="en-US" dirty="0"/>
          </a:p>
        </p:txBody>
      </p:sp>
      <p:pic>
        <p:nvPicPr>
          <p:cNvPr id="4" name="그림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41160" y="519618"/>
            <a:ext cx="2557793" cy="1410782"/>
          </a:xfrm>
          <a:prstGeom prst="rect">
            <a:avLst/>
          </a:prstGeom>
        </p:spPr>
      </p:pic>
      <p:sp>
        <p:nvSpPr>
          <p:cNvPr id="11" name="내용 개체 틀 2"/>
          <p:cNvSpPr txBox="1">
            <a:spLocks/>
          </p:cNvSpPr>
          <p:nvPr/>
        </p:nvSpPr>
        <p:spPr>
          <a:xfrm>
            <a:off x="379711" y="1693333"/>
            <a:ext cx="7927545" cy="1912167"/>
          </a:xfrm>
          <a:prstGeom prst="rect">
            <a:avLst/>
          </a:prstGeom>
        </p:spPr>
        <p:txBody>
          <a:bodyPr vert="horz" lIns="91440" tIns="45720" rIns="91440" bIns="45720" rtlCol="0">
            <a:normAutofit/>
          </a:bodyPr>
          <a:lst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ko-KR" dirty="0"/>
              <a:t>BIOS Setting (</a:t>
            </a:r>
            <a:r>
              <a:rPr lang="en-US" altLang="ko-KR" dirty="0">
                <a:solidFill>
                  <a:srgbClr val="FF0000"/>
                </a:solidFill>
              </a:rPr>
              <a:t>64bit OS </a:t>
            </a:r>
            <a:r>
              <a:rPr lang="ko-KR" altLang="en-US" dirty="0" err="1">
                <a:solidFill>
                  <a:srgbClr val="FF0000"/>
                </a:solidFill>
              </a:rPr>
              <a:t>설치시</a:t>
            </a:r>
            <a:r>
              <a:rPr lang="ko-KR" altLang="en-US" dirty="0">
                <a:solidFill>
                  <a:srgbClr val="FF0000"/>
                </a:solidFill>
              </a:rPr>
              <a:t> 필요</a:t>
            </a:r>
            <a:r>
              <a:rPr lang="en-US" altLang="ko-KR" dirty="0"/>
              <a:t>) </a:t>
            </a:r>
          </a:p>
          <a:p>
            <a:pPr lvl="1"/>
            <a:r>
              <a:rPr lang="en-US" altLang="ko-KR" dirty="0"/>
              <a:t>Booting</a:t>
            </a:r>
            <a:r>
              <a:rPr lang="ko-KR" altLang="en-US" dirty="0"/>
              <a:t> 후 </a:t>
            </a:r>
            <a:r>
              <a:rPr lang="en-US" altLang="ko-KR" dirty="0"/>
              <a:t>F2</a:t>
            </a:r>
            <a:r>
              <a:rPr lang="ko-KR" altLang="en-US" dirty="0"/>
              <a:t> 버튼을 통해 </a:t>
            </a:r>
            <a:r>
              <a:rPr lang="en-US" altLang="ko-KR" dirty="0"/>
              <a:t>BIOS Setting </a:t>
            </a:r>
            <a:r>
              <a:rPr lang="ko-KR" altLang="en-US" dirty="0"/>
              <a:t>화면으로 접속</a:t>
            </a:r>
            <a:endParaRPr lang="en-US" altLang="ko-KR" dirty="0"/>
          </a:p>
          <a:p>
            <a:pPr lvl="1"/>
            <a:r>
              <a:rPr lang="en-US" altLang="ko-KR" dirty="0"/>
              <a:t>UEFI boot </a:t>
            </a:r>
            <a:r>
              <a:rPr lang="ko-KR" altLang="en-US" dirty="0"/>
              <a:t>체크 해제</a:t>
            </a:r>
            <a:r>
              <a:rPr lang="en-US" altLang="ko-KR" dirty="0"/>
              <a:t>, (Legacy </a:t>
            </a:r>
            <a:r>
              <a:rPr lang="ko-KR" altLang="en-US" dirty="0"/>
              <a:t>방식으로 부팅</a:t>
            </a:r>
            <a:r>
              <a:rPr lang="en-US" altLang="ko-KR" dirty="0"/>
              <a:t>)</a:t>
            </a:r>
          </a:p>
        </p:txBody>
      </p:sp>
      <p:pic>
        <p:nvPicPr>
          <p:cNvPr id="21" name="그림 20"/>
          <p:cNvPicPr>
            <a:picLocks noChangeAspect="1"/>
          </p:cNvPicPr>
          <p:nvPr/>
        </p:nvPicPr>
        <p:blipFill>
          <a:blip r:embed="rId4" cstate="print">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945160" y="2830843"/>
            <a:ext cx="6796645" cy="3896743"/>
          </a:xfrm>
          <a:prstGeom prst="rect">
            <a:avLst/>
          </a:prstGeom>
        </p:spPr>
      </p:pic>
      <p:sp>
        <p:nvSpPr>
          <p:cNvPr id="23" name="직사각형 22"/>
          <p:cNvSpPr/>
          <p:nvPr/>
        </p:nvSpPr>
        <p:spPr>
          <a:xfrm>
            <a:off x="1256379" y="4129508"/>
            <a:ext cx="1873999" cy="218532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슬라이드 번호 개체 틀 1"/>
          <p:cNvSpPr>
            <a:spLocks noGrp="1"/>
          </p:cNvSpPr>
          <p:nvPr>
            <p:ph type="sldNum" sz="quarter" idx="12"/>
          </p:nvPr>
        </p:nvSpPr>
        <p:spPr>
          <a:xfrm>
            <a:off x="8638823" y="6492874"/>
            <a:ext cx="512638" cy="365125"/>
          </a:xfrm>
        </p:spPr>
        <p:txBody>
          <a:bodyPr/>
          <a:lstStyle/>
          <a:p>
            <a:r>
              <a:rPr lang="en-US" altLang="ko-KR" dirty="0"/>
              <a:t>57</a:t>
            </a:r>
            <a:endParaRPr lang="ko-KR" altLang="en-US" dirty="0"/>
          </a:p>
        </p:txBody>
      </p:sp>
    </p:spTree>
    <p:extLst>
      <p:ext uri="{BB962C8B-B14F-4D97-AF65-F5344CB8AC3E}">
        <p14:creationId xmlns:p14="http://schemas.microsoft.com/office/powerpoint/2010/main" val="31531935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NUC OS Setting</a:t>
            </a:r>
            <a:endParaRPr lang="ko-KR" altLang="en-US" dirty="0"/>
          </a:p>
        </p:txBody>
      </p:sp>
      <p:pic>
        <p:nvPicPr>
          <p:cNvPr id="4" name="그림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41160" y="519618"/>
            <a:ext cx="2557793" cy="1410782"/>
          </a:xfrm>
          <a:prstGeom prst="rect">
            <a:avLst/>
          </a:prstGeom>
        </p:spPr>
      </p:pic>
      <p:sp>
        <p:nvSpPr>
          <p:cNvPr id="5" name="내용 개체 틀 2"/>
          <p:cNvSpPr>
            <a:spLocks noGrp="1"/>
          </p:cNvSpPr>
          <p:nvPr>
            <p:ph idx="1"/>
          </p:nvPr>
        </p:nvSpPr>
        <p:spPr>
          <a:xfrm>
            <a:off x="437376" y="1581102"/>
            <a:ext cx="7927545" cy="3188606"/>
          </a:xfrm>
        </p:spPr>
        <p:txBody>
          <a:bodyPr>
            <a:normAutofit/>
          </a:bodyPr>
          <a:lstStyle/>
          <a:p>
            <a:r>
              <a:rPr lang="en-US" altLang="ko-KR" dirty="0"/>
              <a:t>OS : Ubuntu Desktop 14.04.4 LTS(</a:t>
            </a:r>
            <a:r>
              <a:rPr lang="en-US" altLang="ko-KR" dirty="0">
                <a:solidFill>
                  <a:srgbClr val="FF0000"/>
                </a:solidFill>
              </a:rPr>
              <a:t>64bit</a:t>
            </a:r>
            <a:r>
              <a:rPr lang="en-US" altLang="ko-KR" dirty="0"/>
              <a:t>)</a:t>
            </a:r>
          </a:p>
          <a:p>
            <a:pPr lvl="1"/>
            <a:r>
              <a:rPr lang="en-US" altLang="ko-KR" dirty="0"/>
              <a:t>Download Site : </a:t>
            </a:r>
            <a:r>
              <a:rPr lang="en-US" altLang="ko-KR" u="sng" dirty="0">
                <a:solidFill>
                  <a:srgbClr val="92D050"/>
                </a:solidFill>
                <a:hlinkClick r:id="rId4"/>
              </a:rPr>
              <a:t>http://www.ubuntu.com/download/desktop</a:t>
            </a:r>
            <a:endParaRPr lang="en-US" altLang="ko-KR" dirty="0"/>
          </a:p>
          <a:p>
            <a:pPr lvl="1"/>
            <a:endParaRPr lang="en-US" altLang="ko-KR" dirty="0"/>
          </a:p>
          <a:p>
            <a:pPr marL="457200" lvl="1" indent="0">
              <a:buNone/>
            </a:pPr>
            <a:endParaRPr lang="en-US" altLang="ko-KR" dirty="0"/>
          </a:p>
          <a:p>
            <a:pPr lvl="1"/>
            <a:endParaRPr lang="en-US" altLang="ko-KR" dirty="0"/>
          </a:p>
          <a:p>
            <a:pPr lvl="1"/>
            <a:endParaRPr lang="en-US" altLang="ko-KR" dirty="0"/>
          </a:p>
          <a:p>
            <a:pPr lvl="2"/>
            <a:r>
              <a:rPr lang="en-US" altLang="ko-KR" dirty="0"/>
              <a:t>OS </a:t>
            </a:r>
            <a:r>
              <a:rPr lang="ko-KR" altLang="en-US" dirty="0"/>
              <a:t>설치를 위해 </a:t>
            </a:r>
            <a:r>
              <a:rPr lang="en-US" altLang="ko-KR" dirty="0"/>
              <a:t>download </a:t>
            </a:r>
            <a:r>
              <a:rPr lang="ko-KR" altLang="en-US" dirty="0"/>
              <a:t>된</a:t>
            </a:r>
            <a:r>
              <a:rPr lang="en-US" altLang="ko-KR" dirty="0"/>
              <a:t> </a:t>
            </a:r>
            <a:r>
              <a:rPr lang="ko-KR" altLang="en-US" dirty="0"/>
              <a:t>파일</a:t>
            </a:r>
            <a:r>
              <a:rPr lang="en-US" altLang="ko-KR" dirty="0"/>
              <a:t>(ubuntu-14.04.4-desktop-amd64.iso, 0.99Gb)</a:t>
            </a:r>
            <a:r>
              <a:rPr lang="ko-KR" altLang="en-US" dirty="0"/>
              <a:t>을 이용하여 </a:t>
            </a:r>
            <a:r>
              <a:rPr lang="en-US" altLang="ko-KR" dirty="0"/>
              <a:t>bootable USB</a:t>
            </a:r>
            <a:r>
              <a:rPr lang="ko-KR" altLang="en-US" dirty="0"/>
              <a:t> 구성</a:t>
            </a:r>
            <a:r>
              <a:rPr lang="en-US" altLang="ko-KR" dirty="0"/>
              <a:t>(bootable CD </a:t>
            </a:r>
            <a:r>
              <a:rPr lang="ko-KR" altLang="en-US" dirty="0"/>
              <a:t>는 불가능</a:t>
            </a:r>
            <a:r>
              <a:rPr lang="en-US" altLang="ko-KR" dirty="0"/>
              <a:t>, NUC</a:t>
            </a:r>
            <a:r>
              <a:rPr lang="ko-KR" altLang="en-US" dirty="0"/>
              <a:t>에 </a:t>
            </a:r>
            <a:r>
              <a:rPr lang="en-US" altLang="ko-KR" dirty="0" err="1"/>
              <a:t>CD-Rom</a:t>
            </a:r>
            <a:r>
              <a:rPr lang="ko-KR" altLang="en-US" dirty="0"/>
              <a:t>이 없음</a:t>
            </a:r>
            <a:r>
              <a:rPr lang="en-US" altLang="ko-KR" dirty="0"/>
              <a:t>)</a:t>
            </a:r>
          </a:p>
          <a:p>
            <a:pPr lvl="2"/>
            <a:r>
              <a:rPr lang="en-US" altLang="ko-KR" dirty="0"/>
              <a:t>NUC</a:t>
            </a:r>
            <a:r>
              <a:rPr lang="ko-KR" altLang="en-US" dirty="0"/>
              <a:t>에 설치</a:t>
            </a:r>
            <a:endParaRPr lang="en-US" altLang="ko-KR" dirty="0"/>
          </a:p>
          <a:p>
            <a:pPr marL="914400" lvl="2" indent="0">
              <a:buNone/>
            </a:pPr>
            <a:endParaRPr lang="en-US" altLang="ko-KR" dirty="0"/>
          </a:p>
        </p:txBody>
      </p:sp>
      <p:sp>
        <p:nvSpPr>
          <p:cNvPr id="9" name="아래쪽 화살표 4"/>
          <p:cNvSpPr/>
          <p:nvPr/>
        </p:nvSpPr>
        <p:spPr>
          <a:xfrm rot="5400000" flipV="1">
            <a:off x="5118114" y="5423309"/>
            <a:ext cx="798371" cy="539977"/>
          </a:xfrm>
          <a:custGeom>
            <a:avLst/>
            <a:gdLst>
              <a:gd name="connsiteX0" fmla="*/ 0 w 2746648"/>
              <a:gd name="connsiteY0" fmla="*/ 1825062 h 2672361"/>
              <a:gd name="connsiteX1" fmla="*/ 650447 w 2746648"/>
              <a:gd name="connsiteY1" fmla="*/ 1825062 h 2672361"/>
              <a:gd name="connsiteX2" fmla="*/ 650447 w 2746648"/>
              <a:gd name="connsiteY2" fmla="*/ 0 h 2672361"/>
              <a:gd name="connsiteX3" fmla="*/ 2096201 w 2746648"/>
              <a:gd name="connsiteY3" fmla="*/ 0 h 2672361"/>
              <a:gd name="connsiteX4" fmla="*/ 2096201 w 2746648"/>
              <a:gd name="connsiteY4" fmla="*/ 1825062 h 2672361"/>
              <a:gd name="connsiteX5" fmla="*/ 2746648 w 2746648"/>
              <a:gd name="connsiteY5" fmla="*/ 1825062 h 2672361"/>
              <a:gd name="connsiteX6" fmla="*/ 1373324 w 2746648"/>
              <a:gd name="connsiteY6" fmla="*/ 2672361 h 2672361"/>
              <a:gd name="connsiteX7" fmla="*/ 0 w 2746648"/>
              <a:gd name="connsiteY7" fmla="*/ 1825062 h 2672361"/>
              <a:gd name="connsiteX0" fmla="*/ 82884 w 2829532"/>
              <a:gd name="connsiteY0" fmla="*/ 1825062 h 2672361"/>
              <a:gd name="connsiteX1" fmla="*/ 733331 w 2829532"/>
              <a:gd name="connsiteY1" fmla="*/ 1825062 h 2672361"/>
              <a:gd name="connsiteX2" fmla="*/ 0 w 2829532"/>
              <a:gd name="connsiteY2" fmla="*/ 18107 h 2672361"/>
              <a:gd name="connsiteX3" fmla="*/ 2179085 w 2829532"/>
              <a:gd name="connsiteY3" fmla="*/ 0 h 2672361"/>
              <a:gd name="connsiteX4" fmla="*/ 2179085 w 2829532"/>
              <a:gd name="connsiteY4" fmla="*/ 1825062 h 2672361"/>
              <a:gd name="connsiteX5" fmla="*/ 2829532 w 2829532"/>
              <a:gd name="connsiteY5" fmla="*/ 1825062 h 2672361"/>
              <a:gd name="connsiteX6" fmla="*/ 1456208 w 2829532"/>
              <a:gd name="connsiteY6" fmla="*/ 2672361 h 2672361"/>
              <a:gd name="connsiteX7" fmla="*/ 82884 w 2829532"/>
              <a:gd name="connsiteY7" fmla="*/ 1825062 h 2672361"/>
              <a:gd name="connsiteX0" fmla="*/ 82884 w 2830935"/>
              <a:gd name="connsiteY0" fmla="*/ 1843169 h 2690468"/>
              <a:gd name="connsiteX1" fmla="*/ 733331 w 2830935"/>
              <a:gd name="connsiteY1" fmla="*/ 1843169 h 2690468"/>
              <a:gd name="connsiteX2" fmla="*/ 0 w 2830935"/>
              <a:gd name="connsiteY2" fmla="*/ 36214 h 2690468"/>
              <a:gd name="connsiteX3" fmla="*/ 2830935 w 2830935"/>
              <a:gd name="connsiteY3" fmla="*/ 0 h 2690468"/>
              <a:gd name="connsiteX4" fmla="*/ 2179085 w 2830935"/>
              <a:gd name="connsiteY4" fmla="*/ 1843169 h 2690468"/>
              <a:gd name="connsiteX5" fmla="*/ 2829532 w 2830935"/>
              <a:gd name="connsiteY5" fmla="*/ 1843169 h 2690468"/>
              <a:gd name="connsiteX6" fmla="*/ 1456208 w 2830935"/>
              <a:gd name="connsiteY6" fmla="*/ 2690468 h 2690468"/>
              <a:gd name="connsiteX7" fmla="*/ 82884 w 2830935"/>
              <a:gd name="connsiteY7" fmla="*/ 1843169 h 2690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0935" h="2690468">
                <a:moveTo>
                  <a:pt x="82884" y="1843169"/>
                </a:moveTo>
                <a:lnTo>
                  <a:pt x="733331" y="1843169"/>
                </a:lnTo>
                <a:lnTo>
                  <a:pt x="0" y="36214"/>
                </a:lnTo>
                <a:lnTo>
                  <a:pt x="2830935" y="0"/>
                </a:lnTo>
                <a:lnTo>
                  <a:pt x="2179085" y="1843169"/>
                </a:lnTo>
                <a:lnTo>
                  <a:pt x="2829532" y="1843169"/>
                </a:lnTo>
                <a:lnTo>
                  <a:pt x="1456208" y="2690468"/>
                </a:lnTo>
                <a:lnTo>
                  <a:pt x="82884" y="1843169"/>
                </a:lnTo>
                <a:close/>
              </a:path>
            </a:pathLst>
          </a:custGeom>
          <a:solidFill>
            <a:schemeClr val="accent4">
              <a:lumMod val="20000"/>
              <a:lumOff val="8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p:cNvPicPr>
            <a:picLocks noChangeAspect="1"/>
          </p:cNvPicPr>
          <p:nvPr/>
        </p:nvPicPr>
        <p:blipFill>
          <a:blip r:embed="rId5"/>
          <a:stretch>
            <a:fillRect/>
          </a:stretch>
        </p:blipFill>
        <p:spPr>
          <a:xfrm>
            <a:off x="1417162" y="4668150"/>
            <a:ext cx="3644967" cy="2050294"/>
          </a:xfrm>
          <a:prstGeom prst="rect">
            <a:avLst/>
          </a:prstGeom>
        </p:spPr>
      </p:pic>
      <p:sp>
        <p:nvSpPr>
          <p:cNvPr id="17" name="TextBox 16"/>
          <p:cNvSpPr txBox="1"/>
          <p:nvPr/>
        </p:nvSpPr>
        <p:spPr>
          <a:xfrm>
            <a:off x="5787288" y="5370131"/>
            <a:ext cx="2170271" cy="646331"/>
          </a:xfrm>
          <a:prstGeom prst="rect">
            <a:avLst/>
          </a:prstGeom>
          <a:noFill/>
          <a:ln>
            <a:noFill/>
          </a:ln>
        </p:spPr>
        <p:txBody>
          <a:bodyPr wrap="square" rtlCol="0">
            <a:spAutoFit/>
          </a:bodyPr>
          <a:lstStyle/>
          <a:p>
            <a:pPr algn="ctr" fontAlgn="base">
              <a:spcBef>
                <a:spcPct val="0"/>
              </a:spcBef>
              <a:spcAft>
                <a:spcPct val="0"/>
              </a:spcAft>
            </a:pPr>
            <a:r>
              <a:rPr kumimoji="1" lang="ko-KR" altLang="en-US" b="1" dirty="0">
                <a:solidFill>
                  <a:srgbClr val="FF0000"/>
                </a:solidFill>
                <a:latin typeface="Comic Sans MS" pitchFamily="66" charset="0"/>
                <a:ea typeface="굴림" pitchFamily="50" charset="-127"/>
              </a:rPr>
              <a:t>설치 완료 후 </a:t>
            </a:r>
            <a:r>
              <a:rPr kumimoji="1" lang="en-US" altLang="ko-KR" b="1" dirty="0">
                <a:solidFill>
                  <a:srgbClr val="FF0000"/>
                </a:solidFill>
                <a:latin typeface="Comic Sans MS" pitchFamily="66" charset="0"/>
                <a:ea typeface="굴림" pitchFamily="50" charset="-127"/>
              </a:rPr>
              <a:t>Ubuntu </a:t>
            </a:r>
            <a:r>
              <a:rPr kumimoji="1" lang="ko-KR" altLang="en-US" b="1" dirty="0">
                <a:solidFill>
                  <a:srgbClr val="FF0000"/>
                </a:solidFill>
                <a:latin typeface="Comic Sans MS" pitchFamily="66" charset="0"/>
                <a:ea typeface="굴림" pitchFamily="50" charset="-127"/>
              </a:rPr>
              <a:t>초기화면</a:t>
            </a:r>
          </a:p>
        </p:txBody>
      </p:sp>
      <p:pic>
        <p:nvPicPr>
          <p:cNvPr id="18" name="그림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7162" y="2301951"/>
            <a:ext cx="4330619" cy="1510340"/>
          </a:xfrm>
          <a:prstGeom prst="rect">
            <a:avLst/>
          </a:prstGeom>
        </p:spPr>
      </p:pic>
      <p:sp>
        <p:nvSpPr>
          <p:cNvPr id="10" name="슬라이드 번호 개체 틀 1"/>
          <p:cNvSpPr>
            <a:spLocks noGrp="1"/>
          </p:cNvSpPr>
          <p:nvPr>
            <p:ph type="sldNum" sz="quarter" idx="12"/>
          </p:nvPr>
        </p:nvSpPr>
        <p:spPr>
          <a:xfrm>
            <a:off x="8638823" y="6492874"/>
            <a:ext cx="512638" cy="365125"/>
          </a:xfrm>
        </p:spPr>
        <p:txBody>
          <a:bodyPr/>
          <a:lstStyle/>
          <a:p>
            <a:r>
              <a:rPr lang="en-US" altLang="ko-KR" dirty="0"/>
              <a:t>58</a:t>
            </a:r>
            <a:endParaRPr lang="ko-KR" altLang="en-US" dirty="0"/>
          </a:p>
        </p:txBody>
      </p:sp>
    </p:spTree>
    <p:extLst>
      <p:ext uri="{BB962C8B-B14F-4D97-AF65-F5344CB8AC3E}">
        <p14:creationId xmlns:p14="http://schemas.microsoft.com/office/powerpoint/2010/main" val="5800232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a:t>NUC &amp; Pi2 IP address Setting</a:t>
            </a:r>
            <a:endParaRPr lang="ko-KR" altLang="en-US" sz="2800" dirty="0"/>
          </a:p>
        </p:txBody>
      </p:sp>
      <p:sp>
        <p:nvSpPr>
          <p:cNvPr id="3" name="내용 개체 틀 2"/>
          <p:cNvSpPr>
            <a:spLocks noGrp="1"/>
          </p:cNvSpPr>
          <p:nvPr>
            <p:ph idx="1"/>
          </p:nvPr>
        </p:nvSpPr>
        <p:spPr>
          <a:xfrm>
            <a:off x="508001" y="1532238"/>
            <a:ext cx="7927545" cy="4959178"/>
          </a:xfrm>
        </p:spPr>
        <p:txBody>
          <a:bodyPr>
            <a:normAutofit/>
          </a:bodyPr>
          <a:lstStyle/>
          <a:p>
            <a:r>
              <a:rPr lang="en-US" altLang="ko-KR" dirty="0"/>
              <a:t>Pi2 IP address </a:t>
            </a:r>
            <a:r>
              <a:rPr lang="ko-KR" altLang="en-US" dirty="0"/>
              <a:t>설정을 위해 필요한 파일</a:t>
            </a:r>
            <a:r>
              <a:rPr lang="en-US" altLang="ko-KR" dirty="0"/>
              <a:t>(</a:t>
            </a:r>
            <a:r>
              <a:rPr lang="ko-KR" altLang="en-US" dirty="0">
                <a:solidFill>
                  <a:srgbClr val="FF0000"/>
                </a:solidFill>
              </a:rPr>
              <a:t>편집은</a:t>
            </a:r>
            <a:r>
              <a:rPr lang="en-US" altLang="ko-KR" dirty="0">
                <a:solidFill>
                  <a:srgbClr val="FF0000"/>
                </a:solidFill>
              </a:rPr>
              <a:t> root </a:t>
            </a:r>
            <a:r>
              <a:rPr lang="ko-KR" altLang="en-US" dirty="0">
                <a:solidFill>
                  <a:srgbClr val="FF0000"/>
                </a:solidFill>
              </a:rPr>
              <a:t>만 가능</a:t>
            </a:r>
            <a:r>
              <a:rPr lang="en-US" altLang="ko-KR" dirty="0"/>
              <a:t>)</a:t>
            </a:r>
          </a:p>
          <a:p>
            <a:pPr lvl="1"/>
            <a:r>
              <a:rPr lang="en-US" altLang="ko-KR" dirty="0"/>
              <a:t>/</a:t>
            </a:r>
            <a:r>
              <a:rPr lang="en-US" altLang="ko-KR" dirty="0" err="1"/>
              <a:t>etc</a:t>
            </a:r>
            <a:r>
              <a:rPr lang="en-US" altLang="ko-KR" dirty="0"/>
              <a:t>/network/interfaces</a:t>
            </a:r>
          </a:p>
          <a:p>
            <a:pPr marL="800100" lvl="1" indent="-342900">
              <a:buAutoNum type="arabicPeriod"/>
            </a:pPr>
            <a:endParaRPr lang="en-US" altLang="ko-KR" dirty="0"/>
          </a:p>
          <a:p>
            <a:pPr marL="800100" lvl="1" indent="-342900">
              <a:buAutoNum type="arabicPeriod"/>
            </a:pPr>
            <a:endParaRPr lang="en-US" altLang="ko-KR" dirty="0"/>
          </a:p>
          <a:p>
            <a:pPr marL="800100" lvl="1" indent="-342900">
              <a:buAutoNum type="arabicPeriod"/>
            </a:pPr>
            <a:endParaRPr lang="en-US" altLang="ko-KR" dirty="0"/>
          </a:p>
          <a:p>
            <a:pPr marL="800100" lvl="1" indent="-342900">
              <a:buAutoNum type="arabicPeriod"/>
            </a:pPr>
            <a:endParaRPr lang="en-US" altLang="ko-KR" dirty="0"/>
          </a:p>
          <a:p>
            <a:pPr marL="800100" lvl="1" indent="-342900">
              <a:buAutoNum type="arabicPeriod"/>
            </a:pPr>
            <a:endParaRPr lang="en-US" altLang="ko-KR" dirty="0"/>
          </a:p>
          <a:p>
            <a:pPr marL="457200" lvl="1" indent="0">
              <a:buNone/>
            </a:pPr>
            <a:endParaRPr lang="en-US" altLang="ko-KR" dirty="0"/>
          </a:p>
          <a:p>
            <a:endParaRPr lang="en-US" altLang="ko-KR" dirty="0"/>
          </a:p>
          <a:p>
            <a:pPr lvl="1"/>
            <a:endParaRPr lang="en-US" altLang="ko-KR" dirty="0"/>
          </a:p>
          <a:p>
            <a:pPr lvl="1"/>
            <a:r>
              <a:rPr lang="ko-KR" altLang="en-US" dirty="0"/>
              <a:t>일반적으로 </a:t>
            </a:r>
            <a:r>
              <a:rPr lang="en-US" altLang="ko-KR" dirty="0" err="1"/>
              <a:t>dns-nameservers</a:t>
            </a:r>
            <a:r>
              <a:rPr lang="en-US" altLang="ko-KR" dirty="0"/>
              <a:t> </a:t>
            </a:r>
            <a:r>
              <a:rPr lang="ko-KR" altLang="en-US" dirty="0"/>
              <a:t>를</a:t>
            </a:r>
            <a:r>
              <a:rPr lang="en-US" altLang="ko-KR" dirty="0"/>
              <a:t> </a:t>
            </a:r>
            <a:r>
              <a:rPr lang="ko-KR" altLang="en-US" dirty="0"/>
              <a:t>입력하면 </a:t>
            </a:r>
            <a:r>
              <a:rPr lang="en-US" altLang="ko-KR" dirty="0"/>
              <a:t>9 page </a:t>
            </a:r>
            <a:r>
              <a:rPr lang="ko-KR" altLang="en-US" dirty="0"/>
              <a:t>는 필요 없으나</a:t>
            </a:r>
            <a:r>
              <a:rPr lang="en-US" altLang="ko-KR" dirty="0"/>
              <a:t>, </a:t>
            </a:r>
            <a:r>
              <a:rPr lang="en-US" altLang="ko-KR" dirty="0" err="1"/>
              <a:t>Hypriot</a:t>
            </a:r>
            <a:r>
              <a:rPr lang="en-US" altLang="ko-KR" dirty="0"/>
              <a:t> OS </a:t>
            </a:r>
            <a:r>
              <a:rPr lang="ko-KR" altLang="en-US" dirty="0"/>
              <a:t>는 삽입되지 않으므로 </a:t>
            </a:r>
            <a:r>
              <a:rPr lang="en-US" altLang="ko-KR" dirty="0" err="1"/>
              <a:t>resolv.conf</a:t>
            </a:r>
            <a:r>
              <a:rPr lang="en-US" altLang="ko-KR" dirty="0"/>
              <a:t> </a:t>
            </a:r>
            <a:r>
              <a:rPr lang="ko-KR" altLang="en-US" dirty="0"/>
              <a:t>파일에 직접 </a:t>
            </a:r>
            <a:r>
              <a:rPr lang="en-US" altLang="ko-KR" dirty="0" err="1"/>
              <a:t>nameserver</a:t>
            </a:r>
            <a:r>
              <a:rPr lang="ko-KR" altLang="en-US" dirty="0"/>
              <a:t>를 입력해야 함</a:t>
            </a:r>
            <a:r>
              <a:rPr lang="en-US" altLang="ko-KR" dirty="0"/>
              <a:t>!</a:t>
            </a:r>
          </a:p>
        </p:txBody>
      </p:sp>
      <p:pic>
        <p:nvPicPr>
          <p:cNvPr id="7" name="그림 6"/>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04204" y="1088081"/>
            <a:ext cx="1567352" cy="888314"/>
          </a:xfrm>
          <a:prstGeom prst="rect">
            <a:avLst/>
          </a:prstGeom>
        </p:spPr>
      </p:pic>
      <p:pic>
        <p:nvPicPr>
          <p:cNvPr id="9" name="그림 8"/>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88489" y="609600"/>
            <a:ext cx="1540842" cy="849870"/>
          </a:xfrm>
          <a:prstGeom prst="rect">
            <a:avLst/>
          </a:prstGeom>
        </p:spPr>
      </p:pic>
      <p:sp>
        <p:nvSpPr>
          <p:cNvPr id="10" name="TextBox 9"/>
          <p:cNvSpPr txBox="1"/>
          <p:nvPr/>
        </p:nvSpPr>
        <p:spPr>
          <a:xfrm>
            <a:off x="1233794" y="2264739"/>
            <a:ext cx="1818126" cy="584775"/>
          </a:xfrm>
          <a:prstGeom prst="rect">
            <a:avLst/>
          </a:prstGeom>
          <a:noFill/>
        </p:spPr>
        <p:txBody>
          <a:bodyPr wrap="none" rtlCol="0">
            <a:spAutoFit/>
          </a:bodyPr>
          <a:lstStyle/>
          <a:p>
            <a:r>
              <a:rPr lang="en-US" altLang="ko-KR" sz="1600" b="1" dirty="0">
                <a:solidFill>
                  <a:srgbClr val="0070C0"/>
                </a:solidFill>
                <a:latin typeface="Times New Roman" panose="02020603050405020304" pitchFamily="18" charset="0"/>
                <a:cs typeface="Times New Roman" panose="02020603050405020304" pitchFamily="18" charset="0"/>
              </a:rPr>
              <a:t>$cd /</a:t>
            </a:r>
            <a:r>
              <a:rPr lang="en-US" altLang="ko-KR" sz="1600" b="1" dirty="0" err="1">
                <a:solidFill>
                  <a:srgbClr val="0070C0"/>
                </a:solidFill>
                <a:latin typeface="Times New Roman" panose="02020603050405020304" pitchFamily="18" charset="0"/>
                <a:cs typeface="Times New Roman" panose="02020603050405020304" pitchFamily="18" charset="0"/>
              </a:rPr>
              <a:t>etc</a:t>
            </a:r>
            <a:r>
              <a:rPr lang="en-US" altLang="ko-KR" sz="1600" b="1" dirty="0">
                <a:solidFill>
                  <a:srgbClr val="0070C0"/>
                </a:solidFill>
                <a:latin typeface="Times New Roman" panose="02020603050405020304" pitchFamily="18" charset="0"/>
                <a:cs typeface="Times New Roman" panose="02020603050405020304" pitchFamily="18" charset="0"/>
              </a:rPr>
              <a:t>/network</a:t>
            </a:r>
          </a:p>
          <a:p>
            <a:r>
              <a:rPr lang="en-US" altLang="ko-KR" sz="1600" b="1" dirty="0">
                <a:solidFill>
                  <a:srgbClr val="0070C0"/>
                </a:solidFill>
                <a:latin typeface="Times New Roman" panose="02020603050405020304" pitchFamily="18" charset="0"/>
                <a:cs typeface="Times New Roman" panose="02020603050405020304" pitchFamily="18" charset="0"/>
              </a:rPr>
              <a:t>$</a:t>
            </a:r>
            <a:r>
              <a:rPr lang="en-US" altLang="ko-KR" sz="1600" b="1" dirty="0" err="1">
                <a:solidFill>
                  <a:srgbClr val="0070C0"/>
                </a:solidFill>
                <a:latin typeface="Times New Roman" panose="02020603050405020304" pitchFamily="18" charset="0"/>
                <a:cs typeface="Times New Roman" panose="02020603050405020304" pitchFamily="18" charset="0"/>
              </a:rPr>
              <a:t>sudo</a:t>
            </a:r>
            <a:r>
              <a:rPr lang="en-US" altLang="ko-KR" sz="1600" b="1" dirty="0">
                <a:solidFill>
                  <a:srgbClr val="0070C0"/>
                </a:solidFill>
                <a:latin typeface="Times New Roman" panose="02020603050405020304" pitchFamily="18" charset="0"/>
                <a:cs typeface="Times New Roman" panose="02020603050405020304" pitchFamily="18" charset="0"/>
              </a:rPr>
              <a:t> vi interfaces</a:t>
            </a:r>
            <a:endParaRPr lang="en-US" altLang="ko-KR" sz="1600" dirty="0">
              <a:solidFill>
                <a:srgbClr val="0070C0"/>
              </a:solidFill>
            </a:endParaRPr>
          </a:p>
        </p:txBody>
      </p:sp>
      <p:sp>
        <p:nvSpPr>
          <p:cNvPr id="4" name="직사각형 3"/>
          <p:cNvSpPr/>
          <p:nvPr/>
        </p:nvSpPr>
        <p:spPr>
          <a:xfrm>
            <a:off x="955590" y="2982879"/>
            <a:ext cx="3253946" cy="2160591"/>
          </a:xfrm>
          <a:prstGeom prst="rect">
            <a:avLst/>
          </a:prstGeom>
          <a:ln>
            <a:solidFill>
              <a:srgbClr val="0070C0"/>
            </a:solidFill>
          </a:ln>
        </p:spPr>
        <p:txBody>
          <a:bodyPr wrap="square">
            <a:spAutoFit/>
          </a:bodyPr>
          <a:lstStyle/>
          <a:p>
            <a:pPr algn="just" fontAlgn="base">
              <a:lnSpc>
                <a:spcPct val="160000"/>
              </a:lnSpc>
            </a:pP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a:t>
            </a:r>
            <a:r>
              <a:rPr lang="en-US" altLang="ko-KR" sz="1200" kern="0" dirty="0" err="1">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iface</a:t>
            </a:r>
            <a:r>
              <a:rPr lang="en-US" altLang="ko-KR" sz="1200" kern="0" dirty="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eth0 </a:t>
            </a:r>
            <a:r>
              <a:rPr lang="en-US" altLang="ko-KR" sz="1200" kern="0" dirty="0" err="1">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inet</a:t>
            </a:r>
            <a:r>
              <a:rPr lang="en-US" altLang="ko-KR" sz="1200" kern="0" dirty="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err="1">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dhcp</a:t>
            </a:r>
            <a:r>
              <a:rPr lang="en-US" altLang="ko-KR" sz="1200" kern="0" dirty="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sym typeface="Wingdings" panose="05000000000000000000" pitchFamily="2" charset="2"/>
              </a:rPr>
              <a:t> # </a:t>
            </a:r>
            <a:r>
              <a:rPr lang="ko-KR" altLang="en-US" sz="1200" kern="0" dirty="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sym typeface="Wingdings" panose="05000000000000000000" pitchFamily="2" charset="2"/>
              </a:rPr>
              <a:t>은 주석</a:t>
            </a:r>
            <a:endParaRPr lang="en-US" altLang="ko-KR" sz="1200" kern="0" dirty="0">
              <a:solidFill>
                <a:srgbClr val="000000"/>
              </a:solidFill>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auto eth0</a:t>
            </a:r>
            <a:endParaRPr lang="en-US" altLang="ko-KR" sz="1200" kern="0" dirty="0">
              <a:solidFill>
                <a:srgbClr val="FF0000"/>
              </a:solidFill>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err="1">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iface</a:t>
            </a: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 eth0 </a:t>
            </a:r>
            <a:r>
              <a:rPr lang="en-US" altLang="ko-KR" sz="1200" kern="0" dirty="0" err="1">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inet</a:t>
            </a: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 static</a:t>
            </a:r>
            <a:endParaRPr lang="en-US" altLang="ko-KR" sz="1200" kern="0" dirty="0">
              <a:solidFill>
                <a:srgbClr val="FF0000"/>
              </a:solidFill>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address 172.29.0.X</a:t>
            </a:r>
            <a:r>
              <a:rPr lang="en-US" altLang="ko-KR" sz="1200" kern="0" dirty="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sym typeface="Wingdings" panose="05000000000000000000" pitchFamily="2" charset="2"/>
              </a:rPr>
              <a:t></a:t>
            </a:r>
            <a:r>
              <a:rPr lang="en-US" altLang="ko-KR" sz="1200" kern="0" dirty="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err="1">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ip</a:t>
            </a:r>
            <a:r>
              <a:rPr lang="en-US" altLang="ko-KR" sz="1200" kern="0" dirty="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address</a:t>
            </a:r>
            <a:endParaRPr lang="en-US" altLang="ko-KR" sz="1200" kern="0" dirty="0">
              <a:solidFill>
                <a:srgbClr val="000000"/>
              </a:solidFill>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netmask 255.255.255.0</a:t>
            </a:r>
            <a:r>
              <a:rPr lang="en-US" altLang="ko-KR" sz="1200" kern="0" dirty="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sym typeface="Wingdings" panose="05000000000000000000" pitchFamily="2" charset="2"/>
              </a:rPr>
              <a:t></a:t>
            </a:r>
            <a:r>
              <a:rPr lang="en-US" altLang="ko-KR" sz="1200" kern="0" dirty="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subnet mask</a:t>
            </a:r>
            <a:endParaRPr lang="ko-KR" altLang="en-US" sz="1200" kern="0" dirty="0">
              <a:solidFill>
                <a:srgbClr val="000000"/>
              </a:solidFill>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gateway 172.29.0.254</a:t>
            </a:r>
            <a:r>
              <a:rPr lang="en-US" altLang="ko-KR" sz="1200" kern="0" dirty="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sym typeface="Wingdings" panose="05000000000000000000" pitchFamily="2" charset="2"/>
              </a:rPr>
              <a:t></a:t>
            </a:r>
            <a:r>
              <a:rPr lang="en-US" altLang="ko-KR" sz="1200" kern="0" dirty="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Gateway</a:t>
            </a:r>
            <a:endParaRPr lang="ko-KR" altLang="en-US" sz="1200" kern="0" dirty="0">
              <a:solidFill>
                <a:srgbClr val="000000"/>
              </a:solidFill>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err="1">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dns-nameservers</a:t>
            </a: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 203.237.32.100 203.237.32.101</a:t>
            </a:r>
            <a:endParaRPr lang="ko-KR" altLang="en-US" sz="1200" kern="0" spc="0" dirty="0">
              <a:solidFill>
                <a:srgbClr val="000000"/>
              </a:solidFill>
              <a:effectLst/>
              <a:latin typeface="Times New Roman" panose="02020603050405020304" pitchFamily="18" charset="0"/>
              <a:cs typeface="Times New Roman" panose="02020603050405020304" pitchFamily="18" charset="0"/>
            </a:endParaRPr>
          </a:p>
        </p:txBody>
      </p:sp>
      <p:pic>
        <p:nvPicPr>
          <p:cNvPr id="8" name="그림 7"/>
          <p:cNvPicPr>
            <a:picLocks noChangeAspect="1"/>
          </p:cNvPicPr>
          <p:nvPr/>
        </p:nvPicPr>
        <p:blipFill>
          <a:blip r:embed="rId5"/>
          <a:stretch>
            <a:fillRect/>
          </a:stretch>
        </p:blipFill>
        <p:spPr>
          <a:xfrm>
            <a:off x="3415075" y="2278549"/>
            <a:ext cx="2764052" cy="599609"/>
          </a:xfrm>
          <a:prstGeom prst="rect">
            <a:avLst/>
          </a:prstGeom>
        </p:spPr>
      </p:pic>
      <p:grpSp>
        <p:nvGrpSpPr>
          <p:cNvPr id="11" name="그룹 10"/>
          <p:cNvGrpSpPr/>
          <p:nvPr/>
        </p:nvGrpSpPr>
        <p:grpSpPr>
          <a:xfrm>
            <a:off x="4565424" y="3091939"/>
            <a:ext cx="1498911" cy="835575"/>
            <a:chOff x="4565424" y="3091939"/>
            <a:chExt cx="1498911" cy="835575"/>
          </a:xfrm>
        </p:grpSpPr>
        <p:sp>
          <p:nvSpPr>
            <p:cNvPr id="19" name="아래쪽 화살표 18"/>
            <p:cNvSpPr/>
            <p:nvPr/>
          </p:nvSpPr>
          <p:spPr>
            <a:xfrm rot="16200000">
              <a:off x="5000892" y="2864071"/>
              <a:ext cx="627975" cy="1498911"/>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직사각형 19"/>
            <p:cNvSpPr/>
            <p:nvPr/>
          </p:nvSpPr>
          <p:spPr>
            <a:xfrm>
              <a:off x="4575000" y="3091939"/>
              <a:ext cx="475217" cy="67014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1" name="TextBox 20"/>
          <p:cNvSpPr txBox="1"/>
          <p:nvPr/>
        </p:nvSpPr>
        <p:spPr>
          <a:xfrm>
            <a:off x="4555900" y="3950447"/>
            <a:ext cx="920445" cy="369332"/>
          </a:xfrm>
          <a:prstGeom prst="rect">
            <a:avLst/>
          </a:prstGeom>
          <a:noFill/>
        </p:spPr>
        <p:txBody>
          <a:bodyPr wrap="none" rtlCol="0">
            <a:spAutoFit/>
          </a:bodyPr>
          <a:lstStyle/>
          <a:p>
            <a:r>
              <a:rPr lang="ko-KR" altLang="en-US" b="1" dirty="0">
                <a:solidFill>
                  <a:srgbClr val="0070C0"/>
                </a:solidFill>
                <a:latin typeface="Times New Roman" panose="02020603050405020304" pitchFamily="18" charset="0"/>
                <a:cs typeface="Times New Roman" panose="02020603050405020304" pitchFamily="18" charset="0"/>
              </a:rPr>
              <a:t>입력 예</a:t>
            </a:r>
            <a:endParaRPr lang="en-US" altLang="ko-KR" sz="2400" dirty="0">
              <a:solidFill>
                <a:srgbClr val="0070C0"/>
              </a:solidFill>
            </a:endParaRPr>
          </a:p>
        </p:txBody>
      </p:sp>
      <p:pic>
        <p:nvPicPr>
          <p:cNvPr id="5" name="그림 4"/>
          <p:cNvPicPr>
            <a:picLocks noChangeAspect="1"/>
          </p:cNvPicPr>
          <p:nvPr/>
        </p:nvPicPr>
        <p:blipFill>
          <a:blip r:embed="rId6"/>
          <a:stretch>
            <a:fillRect/>
          </a:stretch>
        </p:blipFill>
        <p:spPr>
          <a:xfrm>
            <a:off x="6222056" y="2278549"/>
            <a:ext cx="2571631" cy="2894022"/>
          </a:xfrm>
          <a:prstGeom prst="rect">
            <a:avLst/>
          </a:prstGeom>
        </p:spPr>
      </p:pic>
      <p:sp>
        <p:nvSpPr>
          <p:cNvPr id="15" name="슬라이드 번호 개체 틀 1"/>
          <p:cNvSpPr>
            <a:spLocks noGrp="1"/>
          </p:cNvSpPr>
          <p:nvPr>
            <p:ph type="sldNum" sz="quarter" idx="12"/>
          </p:nvPr>
        </p:nvSpPr>
        <p:spPr>
          <a:xfrm>
            <a:off x="8638823" y="6492874"/>
            <a:ext cx="512638" cy="365125"/>
          </a:xfrm>
        </p:spPr>
        <p:txBody>
          <a:bodyPr/>
          <a:lstStyle/>
          <a:p>
            <a:r>
              <a:rPr lang="en-US" altLang="ko-KR" dirty="0"/>
              <a:t>59</a:t>
            </a:r>
            <a:endParaRPr lang="ko-KR" altLang="en-US" dirty="0"/>
          </a:p>
        </p:txBody>
      </p:sp>
    </p:spTree>
    <p:extLst>
      <p:ext uri="{BB962C8B-B14F-4D97-AF65-F5344CB8AC3E}">
        <p14:creationId xmlns:p14="http://schemas.microsoft.com/office/powerpoint/2010/main" val="3297592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commondatastorage.googleapis.com/bradhedlund/blog/what-is-network-virtualization/What_is_Network_Virtualization.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2749" y="858737"/>
            <a:ext cx="7258502" cy="42495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6550223"/>
            <a:ext cx="5857694" cy="307777"/>
          </a:xfrm>
          <a:prstGeom prst="rect">
            <a:avLst/>
          </a:prstGeom>
          <a:noFill/>
        </p:spPr>
        <p:txBody>
          <a:bodyPr wrap="none" rtlCol="0">
            <a:spAutoFit/>
          </a:bodyPr>
          <a:lstStyle/>
          <a:p>
            <a:r>
              <a:rPr lang="en-US" altLang="ko-KR" sz="1400" dirty="0"/>
              <a:t>http://bradhedlund.com/2013/05/28/what-is-network-virtualization/</a:t>
            </a:r>
            <a:endParaRPr lang="ko-KR" altLang="en-US" sz="1400" dirty="0"/>
          </a:p>
        </p:txBody>
      </p:sp>
      <p:sp>
        <p:nvSpPr>
          <p:cNvPr id="5" name="직사각형 4"/>
          <p:cNvSpPr/>
          <p:nvPr/>
        </p:nvSpPr>
        <p:spPr>
          <a:xfrm>
            <a:off x="0" y="5167967"/>
            <a:ext cx="9144000" cy="1200329"/>
          </a:xfrm>
          <a:prstGeom prst="rect">
            <a:avLst/>
          </a:prstGeom>
        </p:spPr>
        <p:txBody>
          <a:bodyPr wrap="square">
            <a:spAutoFit/>
          </a:bodyPr>
          <a:lstStyle/>
          <a:p>
            <a:pPr marL="285750" indent="-285750">
              <a:buFont typeface="Arial" panose="020B0604020202020204" pitchFamily="34" charset="0"/>
              <a:buChar char="•"/>
            </a:pPr>
            <a:r>
              <a:rPr lang="en-US" altLang="ko-KR" dirty="0"/>
              <a:t>Virtualization is the basic act of </a:t>
            </a:r>
            <a:r>
              <a:rPr lang="en-US" altLang="ko-KR" b="1" dirty="0"/>
              <a:t>decoupling</a:t>
            </a:r>
            <a:r>
              <a:rPr lang="en-US" altLang="ko-KR" dirty="0"/>
              <a:t> an infrastructure service from the physical assets on which that service operates. With the virtual network fully decoupled, the physical network configuration is simplified to provide packet forwarding service from one hypervisor to the next</a:t>
            </a:r>
            <a:endParaRPr lang="ko-KR" altLang="en-US" dirty="0"/>
          </a:p>
        </p:txBody>
      </p:sp>
      <p:sp>
        <p:nvSpPr>
          <p:cNvPr id="9" name="제목 1"/>
          <p:cNvSpPr txBox="1">
            <a:spLocks/>
          </p:cNvSpPr>
          <p:nvPr/>
        </p:nvSpPr>
        <p:spPr>
          <a:xfrm>
            <a:off x="0" y="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a:solidFill>
                  <a:srgbClr val="0070C0"/>
                </a:solidFill>
              </a:rPr>
              <a:t>Virtualization: Basic Concept</a:t>
            </a:r>
            <a:endParaRPr lang="ko-KR" altLang="en-US" sz="4000" dirty="0">
              <a:solidFill>
                <a:srgbClr val="0070C0"/>
              </a:solidFill>
            </a:endParaRP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6</a:t>
            </a:fld>
            <a:endParaRPr lang="ko-KR" altLang="en-US"/>
          </a:p>
        </p:txBody>
      </p:sp>
    </p:spTree>
    <p:extLst>
      <p:ext uri="{BB962C8B-B14F-4D97-AF65-F5344CB8AC3E}">
        <p14:creationId xmlns:p14="http://schemas.microsoft.com/office/powerpoint/2010/main" val="11602717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a:t>NUC &amp; Pi2 IP address Setting</a:t>
            </a:r>
            <a:endParaRPr lang="ko-KR" altLang="en-US" sz="2800" dirty="0"/>
          </a:p>
        </p:txBody>
      </p:sp>
      <p:sp>
        <p:nvSpPr>
          <p:cNvPr id="3" name="내용 개체 틀 2"/>
          <p:cNvSpPr>
            <a:spLocks noGrp="1"/>
          </p:cNvSpPr>
          <p:nvPr>
            <p:ph idx="1"/>
          </p:nvPr>
        </p:nvSpPr>
        <p:spPr>
          <a:xfrm>
            <a:off x="508001" y="1532238"/>
            <a:ext cx="7927545" cy="4959178"/>
          </a:xfrm>
        </p:spPr>
        <p:txBody>
          <a:bodyPr>
            <a:normAutofit/>
          </a:bodyPr>
          <a:lstStyle/>
          <a:p>
            <a:r>
              <a:rPr lang="en-US" altLang="ko-KR" dirty="0"/>
              <a:t>Pi2 IP address </a:t>
            </a:r>
            <a:r>
              <a:rPr lang="ko-KR" altLang="en-US" dirty="0"/>
              <a:t>설정을 위해 필요한 파일</a:t>
            </a:r>
            <a:endParaRPr lang="en-US" altLang="ko-KR" dirty="0"/>
          </a:p>
          <a:p>
            <a:pPr lvl="1"/>
            <a:r>
              <a:rPr lang="en-US" altLang="ko-KR" dirty="0"/>
              <a:t>/</a:t>
            </a:r>
            <a:r>
              <a:rPr lang="en-US" altLang="ko-KR" dirty="0" err="1"/>
              <a:t>etc</a:t>
            </a:r>
            <a:r>
              <a:rPr lang="en-US" altLang="ko-KR" dirty="0"/>
              <a:t>/</a:t>
            </a:r>
            <a:r>
              <a:rPr lang="en-US" altLang="ko-KR" dirty="0" err="1"/>
              <a:t>resolv.conf</a:t>
            </a:r>
            <a:endParaRPr lang="en-US" altLang="ko-KR" dirty="0"/>
          </a:p>
          <a:p>
            <a:pPr marL="800100" lvl="1" indent="-342900">
              <a:buAutoNum type="arabicPeriod"/>
            </a:pPr>
            <a:endParaRPr lang="en-US" altLang="ko-KR" dirty="0"/>
          </a:p>
          <a:p>
            <a:pPr marL="800100" lvl="1" indent="-342900">
              <a:buAutoNum type="arabicPeriod"/>
            </a:pPr>
            <a:endParaRPr lang="en-US" altLang="ko-KR" dirty="0"/>
          </a:p>
          <a:p>
            <a:pPr marL="800100" lvl="1" indent="-342900">
              <a:buAutoNum type="arabicPeriod"/>
            </a:pPr>
            <a:endParaRPr lang="en-US" altLang="ko-KR" dirty="0"/>
          </a:p>
          <a:p>
            <a:pPr marL="800100" lvl="1" indent="-342900">
              <a:buAutoNum type="arabicPeriod"/>
            </a:pPr>
            <a:endParaRPr lang="en-US" altLang="ko-KR" dirty="0"/>
          </a:p>
          <a:p>
            <a:pPr marL="800100" lvl="1" indent="-342900">
              <a:buAutoNum type="arabicPeriod"/>
            </a:pPr>
            <a:endParaRPr lang="en-US" altLang="ko-KR" dirty="0"/>
          </a:p>
          <a:p>
            <a:pPr marL="457200" lvl="1" indent="0">
              <a:buNone/>
            </a:pPr>
            <a:endParaRPr lang="en-US" altLang="ko-KR" dirty="0"/>
          </a:p>
          <a:p>
            <a:endParaRPr lang="en-US" altLang="ko-KR" dirty="0"/>
          </a:p>
        </p:txBody>
      </p:sp>
      <p:pic>
        <p:nvPicPr>
          <p:cNvPr id="7" name="그림 6"/>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04204" y="1088081"/>
            <a:ext cx="1567352" cy="888314"/>
          </a:xfrm>
          <a:prstGeom prst="rect">
            <a:avLst/>
          </a:prstGeom>
        </p:spPr>
      </p:pic>
      <p:pic>
        <p:nvPicPr>
          <p:cNvPr id="9" name="그림 8"/>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88489" y="609600"/>
            <a:ext cx="1540842" cy="849870"/>
          </a:xfrm>
          <a:prstGeom prst="rect">
            <a:avLst/>
          </a:prstGeom>
        </p:spPr>
      </p:pic>
      <p:sp>
        <p:nvSpPr>
          <p:cNvPr id="10" name="TextBox 9"/>
          <p:cNvSpPr txBox="1"/>
          <p:nvPr/>
        </p:nvSpPr>
        <p:spPr>
          <a:xfrm>
            <a:off x="1233794" y="2264739"/>
            <a:ext cx="6574813" cy="2308324"/>
          </a:xfrm>
          <a:prstGeom prst="rect">
            <a:avLst/>
          </a:prstGeom>
          <a:noFill/>
        </p:spPr>
        <p:txBody>
          <a:bodyPr wrap="none" rtlCol="0">
            <a:spAutoFit/>
          </a:bodyPr>
          <a:lstStyle/>
          <a:p>
            <a:r>
              <a:rPr lang="en-US" altLang="ko-KR" sz="1600" b="1" dirty="0">
                <a:solidFill>
                  <a:srgbClr val="0070C0"/>
                </a:solidFill>
                <a:latin typeface="Times New Roman" panose="02020603050405020304" pitchFamily="18" charset="0"/>
                <a:cs typeface="Times New Roman" panose="02020603050405020304" pitchFamily="18" charset="0"/>
              </a:rPr>
              <a:t>$cd /</a:t>
            </a:r>
            <a:r>
              <a:rPr lang="en-US" altLang="ko-KR" sz="1600" b="1" dirty="0" err="1">
                <a:solidFill>
                  <a:srgbClr val="0070C0"/>
                </a:solidFill>
                <a:latin typeface="Times New Roman" panose="02020603050405020304" pitchFamily="18" charset="0"/>
                <a:cs typeface="Times New Roman" panose="02020603050405020304" pitchFamily="18" charset="0"/>
              </a:rPr>
              <a:t>etc</a:t>
            </a:r>
            <a:r>
              <a:rPr lang="en-US" altLang="ko-KR" sz="1600" b="1" dirty="0">
                <a:solidFill>
                  <a:srgbClr val="0070C0"/>
                </a:solidFill>
                <a:latin typeface="Times New Roman" panose="02020603050405020304" pitchFamily="18" charset="0"/>
                <a:cs typeface="Times New Roman" panose="02020603050405020304" pitchFamily="18" charset="0"/>
              </a:rPr>
              <a:t>/</a:t>
            </a:r>
          </a:p>
          <a:p>
            <a:r>
              <a:rPr lang="en-US" altLang="ko-KR" sz="1600" b="1" dirty="0">
                <a:solidFill>
                  <a:srgbClr val="0070C0"/>
                </a:solidFill>
                <a:latin typeface="Times New Roman" panose="02020603050405020304" pitchFamily="18" charset="0"/>
                <a:cs typeface="Times New Roman" panose="02020603050405020304" pitchFamily="18" charset="0"/>
              </a:rPr>
              <a:t>$</a:t>
            </a:r>
            <a:r>
              <a:rPr lang="en-US" altLang="ko-KR" sz="1600" b="1" dirty="0" err="1">
                <a:solidFill>
                  <a:srgbClr val="0070C0"/>
                </a:solidFill>
                <a:latin typeface="Times New Roman" panose="02020603050405020304" pitchFamily="18" charset="0"/>
                <a:cs typeface="Times New Roman" panose="02020603050405020304" pitchFamily="18" charset="0"/>
              </a:rPr>
              <a:t>sudo</a:t>
            </a:r>
            <a:r>
              <a:rPr lang="en-US" altLang="ko-KR" sz="1600" b="1" dirty="0">
                <a:solidFill>
                  <a:srgbClr val="0070C0"/>
                </a:solidFill>
                <a:latin typeface="Times New Roman" panose="02020603050405020304" pitchFamily="18" charset="0"/>
                <a:cs typeface="Times New Roman" panose="02020603050405020304" pitchFamily="18" charset="0"/>
              </a:rPr>
              <a:t> vi </a:t>
            </a:r>
            <a:r>
              <a:rPr lang="en-US" altLang="ko-KR" sz="1600" b="1" dirty="0" err="1">
                <a:solidFill>
                  <a:srgbClr val="0070C0"/>
                </a:solidFill>
                <a:latin typeface="Times New Roman" panose="02020603050405020304" pitchFamily="18" charset="0"/>
                <a:cs typeface="Times New Roman" panose="02020603050405020304" pitchFamily="18" charset="0"/>
              </a:rPr>
              <a:t>resolv.conf</a:t>
            </a:r>
            <a:endParaRPr lang="en-US" altLang="ko-KR" sz="1600" b="1" dirty="0">
              <a:solidFill>
                <a:srgbClr val="0070C0"/>
              </a:solidFill>
              <a:latin typeface="Times New Roman" panose="02020603050405020304" pitchFamily="18" charset="0"/>
              <a:cs typeface="Times New Roman" panose="02020603050405020304" pitchFamily="18" charset="0"/>
            </a:endParaRPr>
          </a:p>
          <a:p>
            <a:endParaRPr lang="en-US" altLang="ko-KR" sz="1600" b="1" dirty="0">
              <a:solidFill>
                <a:srgbClr val="0070C0"/>
              </a:solidFill>
              <a:latin typeface="Times New Roman" panose="02020603050405020304" pitchFamily="18" charset="0"/>
              <a:cs typeface="Times New Roman" panose="02020603050405020304" pitchFamily="18" charset="0"/>
            </a:endParaRPr>
          </a:p>
          <a:p>
            <a:endParaRPr lang="en-US" altLang="ko-KR" sz="1600" b="1" dirty="0">
              <a:solidFill>
                <a:srgbClr val="0070C0"/>
              </a:solidFill>
              <a:latin typeface="Times New Roman" panose="02020603050405020304" pitchFamily="18" charset="0"/>
              <a:cs typeface="Times New Roman" panose="02020603050405020304" pitchFamily="18" charset="0"/>
            </a:endParaRPr>
          </a:p>
          <a:p>
            <a:endParaRPr lang="en-US" altLang="ko-KR" sz="1600" b="1" dirty="0">
              <a:solidFill>
                <a:srgbClr val="0070C0"/>
              </a:solidFill>
              <a:latin typeface="Times New Roman" panose="02020603050405020304" pitchFamily="18" charset="0"/>
              <a:cs typeface="Times New Roman" panose="02020603050405020304" pitchFamily="18" charset="0"/>
            </a:endParaRPr>
          </a:p>
          <a:p>
            <a:endParaRPr lang="en-US" altLang="ko-KR" sz="1600" b="1" dirty="0">
              <a:solidFill>
                <a:srgbClr val="0070C0"/>
              </a:solidFill>
              <a:latin typeface="Times New Roman" panose="02020603050405020304" pitchFamily="18" charset="0"/>
              <a:cs typeface="Times New Roman" panose="02020603050405020304" pitchFamily="18" charset="0"/>
            </a:endParaRPr>
          </a:p>
          <a:p>
            <a:endParaRPr lang="en-US" altLang="ko-KR" sz="1600" b="1" dirty="0">
              <a:solidFill>
                <a:srgbClr val="0070C0"/>
              </a:solidFill>
              <a:latin typeface="Times New Roman" panose="02020603050405020304" pitchFamily="18" charset="0"/>
              <a:cs typeface="Times New Roman" panose="02020603050405020304" pitchFamily="18" charset="0"/>
            </a:endParaRPr>
          </a:p>
          <a:p>
            <a:r>
              <a:rPr lang="en-US" altLang="ko-KR" sz="1600" b="1" dirty="0">
                <a:solidFill>
                  <a:srgbClr val="0070C0"/>
                </a:solidFill>
                <a:latin typeface="Times New Roman" panose="02020603050405020304" pitchFamily="18" charset="0"/>
                <a:cs typeface="Times New Roman" panose="02020603050405020304" pitchFamily="18" charset="0"/>
              </a:rPr>
              <a:t>$</a:t>
            </a:r>
            <a:r>
              <a:rPr lang="en-US" altLang="ko-KR" sz="1600" b="1" dirty="0" err="1">
                <a:solidFill>
                  <a:srgbClr val="0070C0"/>
                </a:solidFill>
                <a:latin typeface="Times New Roman" panose="02020603050405020304" pitchFamily="18" charset="0"/>
                <a:cs typeface="Times New Roman" panose="02020603050405020304" pitchFamily="18" charset="0"/>
              </a:rPr>
              <a:t>sudo</a:t>
            </a:r>
            <a:r>
              <a:rPr lang="en-US" altLang="ko-KR" sz="1600" b="1" dirty="0">
                <a:solidFill>
                  <a:srgbClr val="0070C0"/>
                </a:solidFill>
                <a:latin typeface="Times New Roman" panose="02020603050405020304" pitchFamily="18" charset="0"/>
                <a:cs typeface="Times New Roman" panose="02020603050405020304" pitchFamily="18" charset="0"/>
              </a:rPr>
              <a:t> /</a:t>
            </a:r>
            <a:r>
              <a:rPr lang="en-US" altLang="ko-KR" sz="1600" b="1" dirty="0" err="1">
                <a:solidFill>
                  <a:srgbClr val="0070C0"/>
                </a:solidFill>
                <a:latin typeface="Times New Roman" panose="02020603050405020304" pitchFamily="18" charset="0"/>
                <a:cs typeface="Times New Roman" panose="02020603050405020304" pitchFamily="18" charset="0"/>
              </a:rPr>
              <a:t>etc</a:t>
            </a:r>
            <a:r>
              <a:rPr lang="en-US" altLang="ko-KR" sz="1600" b="1" dirty="0">
                <a:solidFill>
                  <a:srgbClr val="0070C0"/>
                </a:solidFill>
                <a:latin typeface="Times New Roman" panose="02020603050405020304" pitchFamily="18" charset="0"/>
                <a:cs typeface="Times New Roman" panose="02020603050405020304" pitchFamily="18" charset="0"/>
              </a:rPr>
              <a:t>/</a:t>
            </a:r>
            <a:r>
              <a:rPr lang="en-US" altLang="ko-KR" sz="1600" b="1" dirty="0" err="1">
                <a:solidFill>
                  <a:srgbClr val="0070C0"/>
                </a:solidFill>
                <a:latin typeface="Times New Roman" panose="02020603050405020304" pitchFamily="18" charset="0"/>
                <a:cs typeface="Times New Roman" panose="02020603050405020304" pitchFamily="18" charset="0"/>
              </a:rPr>
              <a:t>init.d</a:t>
            </a:r>
            <a:r>
              <a:rPr lang="en-US" altLang="ko-KR" sz="1600" b="1" dirty="0">
                <a:solidFill>
                  <a:srgbClr val="0070C0"/>
                </a:solidFill>
                <a:latin typeface="Times New Roman" panose="02020603050405020304" pitchFamily="18" charset="0"/>
                <a:cs typeface="Times New Roman" panose="02020603050405020304" pitchFamily="18" charset="0"/>
              </a:rPr>
              <a:t>/networking restart </a:t>
            </a:r>
            <a:r>
              <a:rPr lang="ko-KR" altLang="en-US" sz="1600" b="1" dirty="0">
                <a:solidFill>
                  <a:srgbClr val="0070C0"/>
                </a:solidFill>
                <a:latin typeface="Times New Roman" panose="02020603050405020304" pitchFamily="18" charset="0"/>
                <a:cs typeface="Times New Roman" panose="02020603050405020304" pitchFamily="18" charset="0"/>
              </a:rPr>
              <a:t>입력 또는 </a:t>
            </a:r>
            <a:r>
              <a:rPr lang="en-US" altLang="ko-KR" sz="1600" b="1" dirty="0">
                <a:solidFill>
                  <a:srgbClr val="0070C0"/>
                </a:solidFill>
                <a:latin typeface="Times New Roman" panose="02020603050405020304" pitchFamily="18" charset="0"/>
                <a:cs typeface="Times New Roman" panose="02020603050405020304" pitchFamily="18" charset="0"/>
              </a:rPr>
              <a:t>rebooting</a:t>
            </a:r>
            <a:r>
              <a:rPr lang="ko-KR" altLang="en-US" sz="1600" b="1" dirty="0">
                <a:solidFill>
                  <a:srgbClr val="0070C0"/>
                </a:solidFill>
                <a:latin typeface="Times New Roman" panose="02020603050405020304" pitchFamily="18" charset="0"/>
                <a:cs typeface="Times New Roman" panose="02020603050405020304" pitchFamily="18" charset="0"/>
              </a:rPr>
              <a:t> 후 </a:t>
            </a:r>
            <a:r>
              <a:rPr lang="en-US" altLang="ko-KR" sz="1600" b="1" dirty="0">
                <a:solidFill>
                  <a:srgbClr val="0070C0"/>
                </a:solidFill>
                <a:latin typeface="Times New Roman" panose="02020603050405020304" pitchFamily="18" charset="0"/>
                <a:cs typeface="Times New Roman" panose="02020603050405020304" pitchFamily="18" charset="0"/>
              </a:rPr>
              <a:t>network </a:t>
            </a:r>
            <a:r>
              <a:rPr lang="ko-KR" altLang="en-US" sz="1600" b="1" dirty="0">
                <a:solidFill>
                  <a:srgbClr val="0070C0"/>
                </a:solidFill>
                <a:latin typeface="Times New Roman" panose="02020603050405020304" pitchFamily="18" charset="0"/>
                <a:cs typeface="Times New Roman" panose="02020603050405020304" pitchFamily="18" charset="0"/>
              </a:rPr>
              <a:t>확인</a:t>
            </a:r>
            <a:endParaRPr lang="en-US" altLang="ko-KR" sz="1600" b="1" dirty="0">
              <a:solidFill>
                <a:srgbClr val="0070C0"/>
              </a:solidFill>
              <a:latin typeface="Times New Roman" panose="02020603050405020304" pitchFamily="18" charset="0"/>
              <a:cs typeface="Times New Roman" panose="02020603050405020304" pitchFamily="18" charset="0"/>
            </a:endParaRPr>
          </a:p>
          <a:p>
            <a:r>
              <a:rPr lang="en-US" altLang="ko-KR" sz="1600" b="1" dirty="0">
                <a:solidFill>
                  <a:srgbClr val="0070C0"/>
                </a:solidFill>
                <a:latin typeface="Times New Roman" panose="02020603050405020304" pitchFamily="18" charset="0"/>
                <a:cs typeface="Times New Roman" panose="02020603050405020304" pitchFamily="18" charset="0"/>
              </a:rPr>
              <a:t>$</a:t>
            </a:r>
            <a:r>
              <a:rPr lang="en-US" altLang="ko-KR" sz="1600" b="1" dirty="0" err="1">
                <a:solidFill>
                  <a:srgbClr val="0070C0"/>
                </a:solidFill>
                <a:latin typeface="Times New Roman" panose="02020603050405020304" pitchFamily="18" charset="0"/>
                <a:cs typeface="Times New Roman" panose="02020603050405020304" pitchFamily="18" charset="0"/>
              </a:rPr>
              <a:t>sudo</a:t>
            </a:r>
            <a:r>
              <a:rPr lang="en-US" altLang="ko-KR" sz="1600" b="1" dirty="0">
                <a:solidFill>
                  <a:srgbClr val="0070C0"/>
                </a:solidFill>
                <a:latin typeface="Times New Roman" panose="02020603050405020304" pitchFamily="18" charset="0"/>
                <a:cs typeface="Times New Roman" panose="02020603050405020304" pitchFamily="18" charset="0"/>
              </a:rPr>
              <a:t> reboot (rebooting command)</a:t>
            </a:r>
            <a:endParaRPr lang="en-US" altLang="ko-KR" sz="1600" dirty="0">
              <a:solidFill>
                <a:srgbClr val="0070C0"/>
              </a:solidFill>
            </a:endParaRPr>
          </a:p>
        </p:txBody>
      </p:sp>
      <p:sp>
        <p:nvSpPr>
          <p:cNvPr id="4" name="직사각형 3"/>
          <p:cNvSpPr/>
          <p:nvPr/>
        </p:nvSpPr>
        <p:spPr>
          <a:xfrm>
            <a:off x="1330412" y="2849514"/>
            <a:ext cx="2241971" cy="978729"/>
          </a:xfrm>
          <a:prstGeom prst="rect">
            <a:avLst/>
          </a:prstGeom>
          <a:ln>
            <a:solidFill>
              <a:srgbClr val="0070C0"/>
            </a:solidFill>
          </a:ln>
        </p:spPr>
        <p:txBody>
          <a:bodyPr wrap="square">
            <a:spAutoFit/>
          </a:bodyPr>
          <a:lstStyle/>
          <a:p>
            <a:pPr algn="just" fontAlgn="base">
              <a:lnSpc>
                <a:spcPct val="160000"/>
              </a:lnSpc>
            </a:pPr>
            <a:r>
              <a:rPr lang="en-US" altLang="ko-KR" sz="1200" kern="0" dirty="0">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err="1">
                <a:latin typeface="Times New Roman" panose="02020603050405020304" pitchFamily="18" charset="0"/>
                <a:ea typeface="함초롬바탕" panose="02030604000101010101" pitchFamily="18" charset="-127"/>
                <a:cs typeface="Times New Roman" panose="02020603050405020304" pitchFamily="18" charset="0"/>
              </a:rPr>
              <a:t>nameserver</a:t>
            </a:r>
            <a:r>
              <a:rPr lang="en-US" altLang="ko-KR" sz="1200" kern="0" dirty="0">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err="1">
                <a:latin typeface="Times New Roman" panose="02020603050405020304" pitchFamily="18" charset="0"/>
                <a:ea typeface="함초롬바탕" panose="02030604000101010101" pitchFamily="18" charset="-127"/>
                <a:cs typeface="Times New Roman" panose="02020603050405020304" pitchFamily="18" charset="0"/>
              </a:rPr>
              <a:t>config</a:t>
            </a:r>
            <a:endParaRPr lang="en-US" altLang="ko-KR" sz="1200" kern="0" dirty="0">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err="1">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nameserver</a:t>
            </a: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 203.237.32.100</a:t>
            </a:r>
            <a:endParaRPr lang="en-US" altLang="ko-KR" sz="1200" kern="0" dirty="0">
              <a:solidFill>
                <a:srgbClr val="000000"/>
              </a:solidFill>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err="1">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nameserver</a:t>
            </a: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 203.237.32.101</a:t>
            </a:r>
          </a:p>
        </p:txBody>
      </p:sp>
      <p:pic>
        <p:nvPicPr>
          <p:cNvPr id="8" name="그림 7"/>
          <p:cNvPicPr>
            <a:picLocks noChangeAspect="1"/>
          </p:cNvPicPr>
          <p:nvPr/>
        </p:nvPicPr>
        <p:blipFill>
          <a:blip r:embed="rId5"/>
          <a:stretch>
            <a:fillRect/>
          </a:stretch>
        </p:blipFill>
        <p:spPr>
          <a:xfrm>
            <a:off x="4403782" y="2759676"/>
            <a:ext cx="2137134" cy="1068567"/>
          </a:xfrm>
          <a:prstGeom prst="rect">
            <a:avLst/>
          </a:prstGeom>
        </p:spPr>
      </p:pic>
      <p:pic>
        <p:nvPicPr>
          <p:cNvPr id="12" name="그림 11"/>
          <p:cNvPicPr>
            <a:picLocks noChangeAspect="1"/>
          </p:cNvPicPr>
          <p:nvPr/>
        </p:nvPicPr>
        <p:blipFill>
          <a:blip r:embed="rId6"/>
          <a:stretch>
            <a:fillRect/>
          </a:stretch>
        </p:blipFill>
        <p:spPr>
          <a:xfrm>
            <a:off x="1330412" y="4863510"/>
            <a:ext cx="5276334" cy="771940"/>
          </a:xfrm>
          <a:prstGeom prst="rect">
            <a:avLst/>
          </a:prstGeom>
        </p:spPr>
      </p:pic>
      <p:sp>
        <p:nvSpPr>
          <p:cNvPr id="14" name="타원형 설명선 13"/>
          <p:cNvSpPr/>
          <p:nvPr/>
        </p:nvSpPr>
        <p:spPr>
          <a:xfrm flipH="1">
            <a:off x="5673127" y="1840339"/>
            <a:ext cx="2482372" cy="752167"/>
          </a:xfrm>
          <a:prstGeom prst="wedgeEllipseCallout">
            <a:avLst>
              <a:gd name="adj1" fmla="val 21879"/>
              <a:gd name="adj2" fmla="val 124136"/>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기존의 </a:t>
            </a:r>
            <a:r>
              <a:rPr lang="en-US" altLang="ko-KR" sz="1400" dirty="0" err="1"/>
              <a:t>nameserver</a:t>
            </a:r>
            <a:r>
              <a:rPr lang="ko-KR" altLang="en-US" sz="1400" dirty="0"/>
              <a:t>는 </a:t>
            </a:r>
            <a:r>
              <a:rPr lang="en-US" altLang="ko-KR" sz="1400" dirty="0"/>
              <a:t>#</a:t>
            </a:r>
            <a:r>
              <a:rPr lang="ko-KR" altLang="en-US" sz="1400" dirty="0"/>
              <a:t>을 추가하여 </a:t>
            </a:r>
            <a:endParaRPr lang="en-US" altLang="ko-KR" sz="1400" dirty="0"/>
          </a:p>
          <a:p>
            <a:pPr algn="ctr"/>
            <a:r>
              <a:rPr lang="ko-KR" altLang="en-US" sz="1400" dirty="0"/>
              <a:t>주석처리</a:t>
            </a:r>
          </a:p>
        </p:txBody>
      </p:sp>
      <p:sp>
        <p:nvSpPr>
          <p:cNvPr id="15" name="슬라이드 번호 개체 틀 1"/>
          <p:cNvSpPr>
            <a:spLocks noGrp="1"/>
          </p:cNvSpPr>
          <p:nvPr>
            <p:ph type="sldNum" sz="quarter" idx="12"/>
          </p:nvPr>
        </p:nvSpPr>
        <p:spPr>
          <a:xfrm>
            <a:off x="8638823" y="6492874"/>
            <a:ext cx="512638" cy="365125"/>
          </a:xfrm>
        </p:spPr>
        <p:txBody>
          <a:bodyPr/>
          <a:lstStyle/>
          <a:p>
            <a:r>
              <a:rPr lang="en-US" altLang="ko-KR" dirty="0"/>
              <a:t>60</a:t>
            </a:r>
            <a:endParaRPr lang="ko-KR" altLang="en-US" dirty="0"/>
          </a:p>
        </p:txBody>
      </p:sp>
    </p:spTree>
    <p:extLst>
      <p:ext uri="{BB962C8B-B14F-4D97-AF65-F5344CB8AC3E}">
        <p14:creationId xmlns:p14="http://schemas.microsoft.com/office/powerpoint/2010/main" val="37889884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04204" y="1088081"/>
            <a:ext cx="1567352" cy="888314"/>
          </a:xfrm>
          <a:prstGeom prst="rect">
            <a:avLst/>
          </a:prstGeom>
        </p:spPr>
      </p:pic>
      <p:pic>
        <p:nvPicPr>
          <p:cNvPr id="9" name="그림 8"/>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88489" y="609600"/>
            <a:ext cx="1540842" cy="849870"/>
          </a:xfrm>
          <a:prstGeom prst="rect">
            <a:avLst/>
          </a:prstGeom>
        </p:spPr>
      </p:pic>
      <p:pic>
        <p:nvPicPr>
          <p:cNvPr id="5" name="그림 4"/>
          <p:cNvPicPr>
            <a:picLocks noChangeAspect="1"/>
          </p:cNvPicPr>
          <p:nvPr/>
        </p:nvPicPr>
        <p:blipFill>
          <a:blip r:embed="rId5"/>
          <a:stretch>
            <a:fillRect/>
          </a:stretch>
        </p:blipFill>
        <p:spPr>
          <a:xfrm>
            <a:off x="1225800" y="2775331"/>
            <a:ext cx="2571750" cy="895350"/>
          </a:xfrm>
          <a:prstGeom prst="rect">
            <a:avLst/>
          </a:prstGeom>
        </p:spPr>
      </p:pic>
      <p:cxnSp>
        <p:nvCxnSpPr>
          <p:cNvPr id="8" name="직선 연결선 7"/>
          <p:cNvCxnSpPr/>
          <p:nvPr/>
        </p:nvCxnSpPr>
        <p:spPr>
          <a:xfrm>
            <a:off x="2345690" y="2974037"/>
            <a:ext cx="12065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p:nvPr/>
        </p:nvCxnSpPr>
        <p:spPr>
          <a:xfrm>
            <a:off x="2399148" y="2974037"/>
            <a:ext cx="6867" cy="7585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629412" y="3757392"/>
            <a:ext cx="1673856" cy="523220"/>
          </a:xfrm>
          <a:prstGeom prst="rect">
            <a:avLst/>
          </a:prstGeom>
          <a:noFill/>
        </p:spPr>
        <p:txBody>
          <a:bodyPr wrap="none" rtlCol="0">
            <a:spAutoFit/>
          </a:bodyPr>
          <a:lstStyle/>
          <a:p>
            <a:pPr algn="ctr"/>
            <a:r>
              <a:rPr lang="en-US" altLang="ko-KR" sz="1600" b="1" dirty="0">
                <a:solidFill>
                  <a:srgbClr val="FF0000"/>
                </a:solidFill>
                <a:latin typeface="Times New Roman" panose="02020603050405020304" pitchFamily="18" charset="0"/>
                <a:cs typeface="Times New Roman" panose="02020603050405020304" pitchFamily="18" charset="0"/>
              </a:rPr>
              <a:t>Network icon</a:t>
            </a:r>
          </a:p>
          <a:p>
            <a:pPr algn="ctr"/>
            <a:r>
              <a:rPr lang="en-US" altLang="ko-KR" sz="1200" b="1" dirty="0">
                <a:solidFill>
                  <a:srgbClr val="00B0F0"/>
                </a:solidFill>
                <a:latin typeface="Times New Roman" panose="02020603050405020304" pitchFamily="18" charset="0"/>
                <a:cs typeface="Times New Roman" panose="02020603050405020304" pitchFamily="18" charset="0"/>
              </a:rPr>
              <a:t>Edit Connection.. </a:t>
            </a:r>
            <a:r>
              <a:rPr lang="ko-KR" altLang="en-US" sz="1200" b="1" dirty="0">
                <a:solidFill>
                  <a:srgbClr val="00B0F0"/>
                </a:solidFill>
                <a:latin typeface="Times New Roman" panose="02020603050405020304" pitchFamily="18" charset="0"/>
                <a:cs typeface="Times New Roman" panose="02020603050405020304" pitchFamily="18" charset="0"/>
              </a:rPr>
              <a:t>선택</a:t>
            </a:r>
            <a:endParaRPr lang="en-US" altLang="ko-KR" sz="1600" dirty="0">
              <a:solidFill>
                <a:srgbClr val="00B0F0"/>
              </a:solidFill>
            </a:endParaRPr>
          </a:p>
        </p:txBody>
      </p:sp>
      <p:sp>
        <p:nvSpPr>
          <p:cNvPr id="15" name="내용 개체 틀 2"/>
          <p:cNvSpPr>
            <a:spLocks noGrp="1"/>
          </p:cNvSpPr>
          <p:nvPr>
            <p:ph idx="1"/>
          </p:nvPr>
        </p:nvSpPr>
        <p:spPr>
          <a:xfrm>
            <a:off x="508001" y="1532238"/>
            <a:ext cx="7927545" cy="4959178"/>
          </a:xfrm>
        </p:spPr>
        <p:txBody>
          <a:bodyPr>
            <a:normAutofit/>
          </a:bodyPr>
          <a:lstStyle/>
          <a:p>
            <a:r>
              <a:rPr lang="en-US" altLang="ko-KR" dirty="0"/>
              <a:t>NUC IP address Setting</a:t>
            </a:r>
          </a:p>
          <a:p>
            <a:pPr marL="800100" lvl="1" indent="-342900">
              <a:buAutoNum type="arabicPeriod"/>
            </a:pPr>
            <a:r>
              <a:rPr lang="en-US" altLang="ko-KR" dirty="0"/>
              <a:t>Pi</a:t>
            </a:r>
            <a:r>
              <a:rPr lang="ko-KR" altLang="en-US" dirty="0"/>
              <a:t>와 동일하게 진행</a:t>
            </a:r>
            <a:endParaRPr lang="en-US" altLang="ko-KR" dirty="0"/>
          </a:p>
          <a:p>
            <a:pPr marL="800100" lvl="1" indent="-342900">
              <a:buAutoNum type="arabicPeriod"/>
            </a:pPr>
            <a:r>
              <a:rPr lang="en-US" altLang="ko-KR" dirty="0"/>
              <a:t>GUI </a:t>
            </a:r>
            <a:r>
              <a:rPr lang="ko-KR" altLang="en-US" dirty="0"/>
              <a:t>환경에서 </a:t>
            </a:r>
            <a:r>
              <a:rPr lang="en-US" altLang="ko-KR" dirty="0"/>
              <a:t>setting </a:t>
            </a:r>
          </a:p>
        </p:txBody>
      </p:sp>
      <p:pic>
        <p:nvPicPr>
          <p:cNvPr id="16" name="그림 15"/>
          <p:cNvPicPr>
            <a:picLocks noChangeAspect="1"/>
          </p:cNvPicPr>
          <p:nvPr/>
        </p:nvPicPr>
        <p:blipFill>
          <a:blip r:embed="rId6"/>
          <a:stretch>
            <a:fillRect/>
          </a:stretch>
        </p:blipFill>
        <p:spPr>
          <a:xfrm>
            <a:off x="1353813" y="4652839"/>
            <a:ext cx="702060" cy="619465"/>
          </a:xfrm>
          <a:prstGeom prst="rect">
            <a:avLst/>
          </a:prstGeom>
        </p:spPr>
      </p:pic>
      <p:pic>
        <p:nvPicPr>
          <p:cNvPr id="17" name="그림 16"/>
          <p:cNvPicPr>
            <a:picLocks noChangeAspect="1"/>
          </p:cNvPicPr>
          <p:nvPr/>
        </p:nvPicPr>
        <p:blipFill>
          <a:blip r:embed="rId7"/>
          <a:stretch>
            <a:fillRect/>
          </a:stretch>
        </p:blipFill>
        <p:spPr>
          <a:xfrm>
            <a:off x="3884064" y="3916680"/>
            <a:ext cx="3241588" cy="2293620"/>
          </a:xfrm>
          <a:prstGeom prst="rect">
            <a:avLst/>
          </a:prstGeom>
        </p:spPr>
      </p:pic>
      <p:sp>
        <p:nvSpPr>
          <p:cNvPr id="18" name="아래쪽 화살표 4"/>
          <p:cNvSpPr/>
          <p:nvPr/>
        </p:nvSpPr>
        <p:spPr>
          <a:xfrm rot="5400000" flipV="1">
            <a:off x="2732166" y="4305421"/>
            <a:ext cx="475605" cy="1314302"/>
          </a:xfrm>
          <a:custGeom>
            <a:avLst/>
            <a:gdLst>
              <a:gd name="connsiteX0" fmla="*/ 0 w 2746648"/>
              <a:gd name="connsiteY0" fmla="*/ 1825062 h 2672361"/>
              <a:gd name="connsiteX1" fmla="*/ 650447 w 2746648"/>
              <a:gd name="connsiteY1" fmla="*/ 1825062 h 2672361"/>
              <a:gd name="connsiteX2" fmla="*/ 650447 w 2746648"/>
              <a:gd name="connsiteY2" fmla="*/ 0 h 2672361"/>
              <a:gd name="connsiteX3" fmla="*/ 2096201 w 2746648"/>
              <a:gd name="connsiteY3" fmla="*/ 0 h 2672361"/>
              <a:gd name="connsiteX4" fmla="*/ 2096201 w 2746648"/>
              <a:gd name="connsiteY4" fmla="*/ 1825062 h 2672361"/>
              <a:gd name="connsiteX5" fmla="*/ 2746648 w 2746648"/>
              <a:gd name="connsiteY5" fmla="*/ 1825062 h 2672361"/>
              <a:gd name="connsiteX6" fmla="*/ 1373324 w 2746648"/>
              <a:gd name="connsiteY6" fmla="*/ 2672361 h 2672361"/>
              <a:gd name="connsiteX7" fmla="*/ 0 w 2746648"/>
              <a:gd name="connsiteY7" fmla="*/ 1825062 h 2672361"/>
              <a:gd name="connsiteX0" fmla="*/ 82884 w 2829532"/>
              <a:gd name="connsiteY0" fmla="*/ 1825062 h 2672361"/>
              <a:gd name="connsiteX1" fmla="*/ 733331 w 2829532"/>
              <a:gd name="connsiteY1" fmla="*/ 1825062 h 2672361"/>
              <a:gd name="connsiteX2" fmla="*/ 0 w 2829532"/>
              <a:gd name="connsiteY2" fmla="*/ 18107 h 2672361"/>
              <a:gd name="connsiteX3" fmla="*/ 2179085 w 2829532"/>
              <a:gd name="connsiteY3" fmla="*/ 0 h 2672361"/>
              <a:gd name="connsiteX4" fmla="*/ 2179085 w 2829532"/>
              <a:gd name="connsiteY4" fmla="*/ 1825062 h 2672361"/>
              <a:gd name="connsiteX5" fmla="*/ 2829532 w 2829532"/>
              <a:gd name="connsiteY5" fmla="*/ 1825062 h 2672361"/>
              <a:gd name="connsiteX6" fmla="*/ 1456208 w 2829532"/>
              <a:gd name="connsiteY6" fmla="*/ 2672361 h 2672361"/>
              <a:gd name="connsiteX7" fmla="*/ 82884 w 2829532"/>
              <a:gd name="connsiteY7" fmla="*/ 1825062 h 2672361"/>
              <a:gd name="connsiteX0" fmla="*/ 82884 w 2830935"/>
              <a:gd name="connsiteY0" fmla="*/ 1843169 h 2690468"/>
              <a:gd name="connsiteX1" fmla="*/ 733331 w 2830935"/>
              <a:gd name="connsiteY1" fmla="*/ 1843169 h 2690468"/>
              <a:gd name="connsiteX2" fmla="*/ 0 w 2830935"/>
              <a:gd name="connsiteY2" fmla="*/ 36214 h 2690468"/>
              <a:gd name="connsiteX3" fmla="*/ 2830935 w 2830935"/>
              <a:gd name="connsiteY3" fmla="*/ 0 h 2690468"/>
              <a:gd name="connsiteX4" fmla="*/ 2179085 w 2830935"/>
              <a:gd name="connsiteY4" fmla="*/ 1843169 h 2690468"/>
              <a:gd name="connsiteX5" fmla="*/ 2829532 w 2830935"/>
              <a:gd name="connsiteY5" fmla="*/ 1843169 h 2690468"/>
              <a:gd name="connsiteX6" fmla="*/ 1456208 w 2830935"/>
              <a:gd name="connsiteY6" fmla="*/ 2690468 h 2690468"/>
              <a:gd name="connsiteX7" fmla="*/ 82884 w 2830935"/>
              <a:gd name="connsiteY7" fmla="*/ 1843169 h 2690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0935" h="2690468">
                <a:moveTo>
                  <a:pt x="82884" y="1843169"/>
                </a:moveTo>
                <a:lnTo>
                  <a:pt x="733331" y="1843169"/>
                </a:lnTo>
                <a:lnTo>
                  <a:pt x="0" y="36214"/>
                </a:lnTo>
                <a:lnTo>
                  <a:pt x="2830935" y="0"/>
                </a:lnTo>
                <a:lnTo>
                  <a:pt x="2179085" y="1843169"/>
                </a:lnTo>
                <a:lnTo>
                  <a:pt x="2829532" y="1843169"/>
                </a:lnTo>
                <a:lnTo>
                  <a:pt x="1456208" y="2690468"/>
                </a:lnTo>
                <a:lnTo>
                  <a:pt x="82884" y="1843169"/>
                </a:lnTo>
                <a:close/>
              </a:path>
            </a:pathLst>
          </a:custGeom>
          <a:solidFill>
            <a:schemeClr val="accent4">
              <a:lumMod val="20000"/>
              <a:lumOff val="8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p:cNvSpPr txBox="1"/>
          <p:nvPr/>
        </p:nvSpPr>
        <p:spPr>
          <a:xfrm>
            <a:off x="778261" y="5374029"/>
            <a:ext cx="1898277" cy="338554"/>
          </a:xfrm>
          <a:prstGeom prst="rect">
            <a:avLst/>
          </a:prstGeom>
          <a:noFill/>
        </p:spPr>
        <p:txBody>
          <a:bodyPr wrap="none" rtlCol="0">
            <a:spAutoFit/>
          </a:bodyPr>
          <a:lstStyle/>
          <a:p>
            <a:pPr algn="ctr"/>
            <a:r>
              <a:rPr lang="en-US" altLang="ko-KR" sz="1600" b="1" dirty="0">
                <a:solidFill>
                  <a:srgbClr val="FF0000"/>
                </a:solidFill>
                <a:latin typeface="Times New Roman" panose="02020603050405020304" pitchFamily="18" charset="0"/>
                <a:cs typeface="Times New Roman" panose="02020603050405020304" pitchFamily="18" charset="0"/>
              </a:rPr>
              <a:t>System Setting icon</a:t>
            </a:r>
          </a:p>
        </p:txBody>
      </p:sp>
      <p:sp>
        <p:nvSpPr>
          <p:cNvPr id="20" name="타원 19"/>
          <p:cNvSpPr/>
          <p:nvPr/>
        </p:nvSpPr>
        <p:spPr>
          <a:xfrm>
            <a:off x="6172200" y="4766035"/>
            <a:ext cx="449580" cy="47170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제목 1"/>
          <p:cNvSpPr>
            <a:spLocks noGrp="1"/>
          </p:cNvSpPr>
          <p:nvPr>
            <p:ph type="title"/>
          </p:nvPr>
        </p:nvSpPr>
        <p:spPr>
          <a:xfrm>
            <a:off x="609599" y="609600"/>
            <a:ext cx="6347713" cy="1320800"/>
          </a:xfrm>
        </p:spPr>
        <p:txBody>
          <a:bodyPr>
            <a:normAutofit/>
          </a:bodyPr>
          <a:lstStyle/>
          <a:p>
            <a:r>
              <a:rPr lang="en-US" altLang="ko-KR" sz="2800" dirty="0"/>
              <a:t>NUC &amp; Pi IP address Setting</a:t>
            </a:r>
            <a:endParaRPr lang="ko-KR" altLang="en-US" sz="2800" dirty="0"/>
          </a:p>
        </p:txBody>
      </p:sp>
      <p:sp>
        <p:nvSpPr>
          <p:cNvPr id="22" name="슬라이드 번호 개체 틀 1"/>
          <p:cNvSpPr>
            <a:spLocks noGrp="1"/>
          </p:cNvSpPr>
          <p:nvPr>
            <p:ph type="sldNum" sz="quarter" idx="12"/>
          </p:nvPr>
        </p:nvSpPr>
        <p:spPr>
          <a:xfrm>
            <a:off x="8638823" y="6492874"/>
            <a:ext cx="512638" cy="365125"/>
          </a:xfrm>
        </p:spPr>
        <p:txBody>
          <a:bodyPr/>
          <a:lstStyle/>
          <a:p>
            <a:r>
              <a:rPr lang="en-US" altLang="ko-KR" dirty="0"/>
              <a:t>61</a:t>
            </a:r>
            <a:endParaRPr lang="ko-KR" altLang="en-US" dirty="0"/>
          </a:p>
        </p:txBody>
      </p:sp>
    </p:spTree>
    <p:extLst>
      <p:ext uri="{BB962C8B-B14F-4D97-AF65-F5344CB8AC3E}">
        <p14:creationId xmlns:p14="http://schemas.microsoft.com/office/powerpoint/2010/main" val="19241467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a:t>Linux Setting(NUC &amp; Pi)</a:t>
            </a:r>
            <a:endParaRPr lang="ko-KR" altLang="en-US" sz="2800" dirty="0"/>
          </a:p>
        </p:txBody>
      </p:sp>
      <p:pic>
        <p:nvPicPr>
          <p:cNvPr id="7" name="그림 6"/>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04204" y="1088081"/>
            <a:ext cx="1567352" cy="888314"/>
          </a:xfrm>
          <a:prstGeom prst="rect">
            <a:avLst/>
          </a:prstGeom>
        </p:spPr>
      </p:pic>
      <p:pic>
        <p:nvPicPr>
          <p:cNvPr id="9" name="그림 8"/>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88489" y="609600"/>
            <a:ext cx="1540842" cy="849870"/>
          </a:xfrm>
          <a:prstGeom prst="rect">
            <a:avLst/>
          </a:prstGeom>
        </p:spPr>
      </p:pic>
      <p:sp>
        <p:nvSpPr>
          <p:cNvPr id="15" name="내용 개체 틀 2"/>
          <p:cNvSpPr>
            <a:spLocks noGrp="1"/>
          </p:cNvSpPr>
          <p:nvPr>
            <p:ph idx="1"/>
          </p:nvPr>
        </p:nvSpPr>
        <p:spPr>
          <a:xfrm>
            <a:off x="508001" y="1532238"/>
            <a:ext cx="7927545" cy="4959178"/>
          </a:xfrm>
        </p:spPr>
        <p:txBody>
          <a:bodyPr>
            <a:normAutofit/>
          </a:bodyPr>
          <a:lstStyle/>
          <a:p>
            <a:r>
              <a:rPr lang="en-US" altLang="ko-KR" dirty="0"/>
              <a:t>Ubuntu &amp; </a:t>
            </a:r>
            <a:r>
              <a:rPr lang="en-US" altLang="ko-KR" dirty="0" err="1"/>
              <a:t>Hypriot</a:t>
            </a:r>
            <a:r>
              <a:rPr lang="en-US" altLang="ko-KR" dirty="0"/>
              <a:t> OS : </a:t>
            </a:r>
            <a:r>
              <a:rPr lang="en-US" altLang="ko-KR" dirty="0" err="1"/>
              <a:t>Debian</a:t>
            </a:r>
            <a:r>
              <a:rPr lang="en-US" altLang="ko-KR" dirty="0"/>
              <a:t> </a:t>
            </a:r>
            <a:r>
              <a:rPr lang="ko-KR" altLang="en-US" dirty="0"/>
              <a:t>계열</a:t>
            </a:r>
            <a:r>
              <a:rPr lang="en-US" altLang="ko-KR" dirty="0"/>
              <a:t> </a:t>
            </a:r>
            <a:r>
              <a:rPr lang="en-US" altLang="ko-KR" dirty="0" err="1"/>
              <a:t>linux</a:t>
            </a:r>
            <a:endParaRPr lang="en-US" altLang="ko-KR" dirty="0"/>
          </a:p>
          <a:p>
            <a:pPr lvl="1"/>
            <a:r>
              <a:rPr lang="en-US" altLang="ko-KR" dirty="0"/>
              <a:t>Package </a:t>
            </a:r>
            <a:r>
              <a:rPr lang="ko-KR" altLang="en-US" dirty="0"/>
              <a:t>관리</a:t>
            </a:r>
            <a:r>
              <a:rPr lang="en-US" altLang="ko-KR" dirty="0"/>
              <a:t> </a:t>
            </a:r>
            <a:r>
              <a:rPr lang="ko-KR" altLang="en-US" dirty="0"/>
              <a:t>관련 명령어</a:t>
            </a:r>
            <a:r>
              <a:rPr lang="en-US" altLang="ko-KR" dirty="0"/>
              <a:t>(apt-get : Advanced Packaging Tool)</a:t>
            </a:r>
          </a:p>
          <a:p>
            <a:pPr lvl="2"/>
            <a:endParaRPr lang="en-US" altLang="ko-KR" dirty="0"/>
          </a:p>
          <a:p>
            <a:pPr lvl="2"/>
            <a:r>
              <a:rPr lang="en-US" altLang="ko-KR" dirty="0"/>
              <a:t>Update package index</a:t>
            </a:r>
            <a:r>
              <a:rPr lang="ko-KR" altLang="en-US" dirty="0"/>
              <a:t> 갱신</a:t>
            </a:r>
            <a:r>
              <a:rPr lang="en-US" altLang="ko-KR" dirty="0"/>
              <a:t>(/</a:t>
            </a:r>
            <a:r>
              <a:rPr lang="en-US" altLang="ko-KR" dirty="0" err="1"/>
              <a:t>etc</a:t>
            </a:r>
            <a:r>
              <a:rPr lang="en-US" altLang="ko-KR" dirty="0"/>
              <a:t>/apt/</a:t>
            </a:r>
            <a:r>
              <a:rPr lang="en-US" altLang="ko-KR" dirty="0" err="1"/>
              <a:t>sources.list</a:t>
            </a:r>
            <a:r>
              <a:rPr lang="en-US" altLang="ko-KR" dirty="0"/>
              <a:t>)</a:t>
            </a:r>
          </a:p>
          <a:p>
            <a:pPr lvl="2"/>
            <a:endParaRPr lang="en-US" altLang="ko-KR" dirty="0"/>
          </a:p>
          <a:p>
            <a:pPr lvl="2"/>
            <a:r>
              <a:rPr lang="en-US" altLang="ko-KR" dirty="0"/>
              <a:t>Package </a:t>
            </a:r>
            <a:r>
              <a:rPr lang="ko-KR" altLang="en-US" dirty="0"/>
              <a:t>목록을 비교하여 </a:t>
            </a:r>
            <a:r>
              <a:rPr lang="en-US" altLang="ko-KR" dirty="0"/>
              <a:t>package upgrade </a:t>
            </a:r>
            <a:r>
              <a:rPr lang="ko-KR" altLang="en-US" dirty="0"/>
              <a:t>실행</a:t>
            </a:r>
            <a:endParaRPr lang="en-US" altLang="ko-KR" dirty="0"/>
          </a:p>
          <a:p>
            <a:pPr lvl="2"/>
            <a:endParaRPr lang="en-US" altLang="ko-KR" dirty="0"/>
          </a:p>
          <a:p>
            <a:pPr lvl="2"/>
            <a:r>
              <a:rPr lang="en-US" altLang="ko-KR" dirty="0"/>
              <a:t>Package </a:t>
            </a:r>
            <a:r>
              <a:rPr lang="ko-KR" altLang="en-US" dirty="0"/>
              <a:t>간의 의존성 검사를 하며 </a:t>
            </a:r>
            <a:r>
              <a:rPr lang="en-US" altLang="ko-KR" dirty="0"/>
              <a:t>upgrade(optional) </a:t>
            </a:r>
          </a:p>
          <a:p>
            <a:pPr lvl="1"/>
            <a:r>
              <a:rPr lang="en-US" altLang="ko-KR" dirty="0"/>
              <a:t>Package </a:t>
            </a:r>
            <a:r>
              <a:rPr lang="ko-KR" altLang="en-US" dirty="0"/>
              <a:t>설치</a:t>
            </a:r>
            <a:r>
              <a:rPr lang="en-US" altLang="ko-KR" dirty="0"/>
              <a:t>(/</a:t>
            </a:r>
            <a:r>
              <a:rPr lang="en-US" altLang="ko-KR" dirty="0" err="1"/>
              <a:t>var</a:t>
            </a:r>
            <a:r>
              <a:rPr lang="en-US" altLang="ko-KR" dirty="0"/>
              <a:t>/cache/apt/archive/</a:t>
            </a:r>
            <a:r>
              <a:rPr lang="ko-KR" altLang="en-US" dirty="0"/>
              <a:t>에 설치</a:t>
            </a:r>
            <a:r>
              <a:rPr lang="en-US" altLang="ko-KR" dirty="0"/>
              <a:t>)</a:t>
            </a:r>
          </a:p>
          <a:p>
            <a:pPr lvl="1"/>
            <a:endParaRPr lang="en-US" altLang="ko-KR" dirty="0"/>
          </a:p>
          <a:p>
            <a:pPr lvl="1"/>
            <a:r>
              <a:rPr lang="ko-KR" altLang="en-US" dirty="0"/>
              <a:t>자신에 맞는 기본적인 </a:t>
            </a:r>
            <a:r>
              <a:rPr lang="en-US" altLang="ko-KR" dirty="0"/>
              <a:t>package </a:t>
            </a:r>
            <a:r>
              <a:rPr lang="ko-KR" altLang="en-US" dirty="0"/>
              <a:t>설치</a:t>
            </a:r>
            <a:endParaRPr lang="en-US" altLang="ko-KR" dirty="0"/>
          </a:p>
          <a:p>
            <a:pPr lvl="2"/>
            <a:r>
              <a:rPr lang="en-US" altLang="ko-KR" dirty="0">
                <a:solidFill>
                  <a:srgbClr val="FF0000"/>
                </a:solidFill>
              </a:rPr>
              <a:t>Kernel Lab(Pi2)</a:t>
            </a:r>
            <a:r>
              <a:rPr lang="ko-KR" altLang="en-US" dirty="0">
                <a:solidFill>
                  <a:srgbClr val="FF0000"/>
                </a:solidFill>
              </a:rPr>
              <a:t>을</a:t>
            </a:r>
            <a:r>
              <a:rPr lang="en-US" altLang="ko-KR" dirty="0">
                <a:solidFill>
                  <a:srgbClr val="FF0000"/>
                </a:solidFill>
              </a:rPr>
              <a:t> </a:t>
            </a:r>
            <a:r>
              <a:rPr lang="ko-KR" altLang="en-US" dirty="0">
                <a:solidFill>
                  <a:srgbClr val="FF0000"/>
                </a:solidFill>
              </a:rPr>
              <a:t>위한 </a:t>
            </a:r>
            <a:r>
              <a:rPr lang="en-US" altLang="ko-KR" dirty="0">
                <a:solidFill>
                  <a:srgbClr val="FF0000"/>
                </a:solidFill>
              </a:rPr>
              <a:t>package : gcc-4.9, make</a:t>
            </a:r>
          </a:p>
          <a:p>
            <a:pPr lvl="2"/>
            <a:r>
              <a:rPr lang="en-US" altLang="ko-KR" dirty="0"/>
              <a:t>Editor : vim(vi </a:t>
            </a:r>
            <a:r>
              <a:rPr lang="en-US" altLang="ko-KR" dirty="0" err="1"/>
              <a:t>iMproved</a:t>
            </a:r>
            <a:r>
              <a:rPr lang="en-US" altLang="ko-KR" dirty="0"/>
              <a:t>), </a:t>
            </a:r>
            <a:r>
              <a:rPr lang="en-US" altLang="ko-KR" dirty="0" err="1"/>
              <a:t>emacs</a:t>
            </a:r>
            <a:r>
              <a:rPr lang="en-US" altLang="ko-KR" dirty="0"/>
              <a:t>, </a:t>
            </a:r>
            <a:r>
              <a:rPr lang="en-US" altLang="ko-KR" dirty="0" err="1"/>
              <a:t>gedit</a:t>
            </a:r>
            <a:r>
              <a:rPr lang="en-US" altLang="ko-KR" dirty="0"/>
              <a:t>, etc.</a:t>
            </a:r>
          </a:p>
          <a:p>
            <a:pPr lvl="2"/>
            <a:r>
              <a:rPr lang="en-US" altLang="ko-KR" dirty="0"/>
              <a:t>SSH(Secure Shell) : </a:t>
            </a:r>
            <a:r>
              <a:rPr lang="en-US" altLang="ko-KR" dirty="0" err="1"/>
              <a:t>openssh</a:t>
            </a:r>
            <a:endParaRPr lang="en-US" altLang="ko-KR" dirty="0"/>
          </a:p>
          <a:p>
            <a:pPr lvl="1"/>
            <a:endParaRPr lang="en-US" altLang="ko-KR" dirty="0"/>
          </a:p>
          <a:p>
            <a:pPr lvl="1"/>
            <a:endParaRPr lang="en-US" altLang="ko-KR" dirty="0"/>
          </a:p>
          <a:p>
            <a:pPr lvl="1"/>
            <a:endParaRPr lang="en-US" altLang="ko-KR" dirty="0"/>
          </a:p>
        </p:txBody>
      </p:sp>
      <p:sp>
        <p:nvSpPr>
          <p:cNvPr id="8" name="TextBox 7"/>
          <p:cNvSpPr txBox="1"/>
          <p:nvPr/>
        </p:nvSpPr>
        <p:spPr>
          <a:xfrm>
            <a:off x="1258508" y="2295897"/>
            <a:ext cx="2073003" cy="338554"/>
          </a:xfrm>
          <a:prstGeom prst="rect">
            <a:avLst/>
          </a:prstGeom>
          <a:noFill/>
        </p:spPr>
        <p:txBody>
          <a:bodyPr wrap="none" rtlCol="0">
            <a:spAutoFit/>
          </a:bodyPr>
          <a:lstStyle/>
          <a:p>
            <a:r>
              <a:rPr lang="en-US" altLang="ko-KR" sz="1600" b="1" dirty="0">
                <a:solidFill>
                  <a:srgbClr val="0070C0"/>
                </a:solidFill>
                <a:latin typeface="Times New Roman" panose="02020603050405020304" pitchFamily="18" charset="0"/>
                <a:cs typeface="Times New Roman" panose="02020603050405020304" pitchFamily="18" charset="0"/>
              </a:rPr>
              <a:t>$</a:t>
            </a:r>
            <a:r>
              <a:rPr lang="en-US" altLang="ko-KR" sz="1600" b="1" dirty="0" err="1">
                <a:solidFill>
                  <a:srgbClr val="0070C0"/>
                </a:solidFill>
                <a:latin typeface="Times New Roman" panose="02020603050405020304" pitchFamily="18" charset="0"/>
                <a:cs typeface="Times New Roman" panose="02020603050405020304" pitchFamily="18" charset="0"/>
              </a:rPr>
              <a:t>sudo</a:t>
            </a:r>
            <a:r>
              <a:rPr lang="en-US" altLang="ko-KR" sz="1600" b="1" dirty="0">
                <a:solidFill>
                  <a:srgbClr val="0070C0"/>
                </a:solidFill>
                <a:latin typeface="Times New Roman" panose="02020603050405020304" pitchFamily="18" charset="0"/>
                <a:cs typeface="Times New Roman" panose="02020603050405020304" pitchFamily="18" charset="0"/>
              </a:rPr>
              <a:t> </a:t>
            </a:r>
            <a:r>
              <a:rPr lang="ko-KR" altLang="en-US" sz="1600" b="1" dirty="0">
                <a:solidFill>
                  <a:srgbClr val="0070C0"/>
                </a:solidFill>
                <a:latin typeface="Times New Roman" panose="02020603050405020304" pitchFamily="18" charset="0"/>
                <a:cs typeface="Times New Roman" panose="02020603050405020304" pitchFamily="18" charset="0"/>
              </a:rPr>
              <a:t> </a:t>
            </a:r>
            <a:r>
              <a:rPr lang="en-US" altLang="ko-KR" sz="1600" b="1" dirty="0">
                <a:solidFill>
                  <a:srgbClr val="0070C0"/>
                </a:solidFill>
                <a:latin typeface="Times New Roman" panose="02020603050405020304" pitchFamily="18" charset="0"/>
                <a:cs typeface="Times New Roman" panose="02020603050405020304" pitchFamily="18" charset="0"/>
              </a:rPr>
              <a:t>apt-get update</a:t>
            </a:r>
            <a:endParaRPr lang="en-US" altLang="ko-KR" sz="2000" dirty="0">
              <a:solidFill>
                <a:srgbClr val="0070C0"/>
              </a:solidFill>
            </a:endParaRPr>
          </a:p>
        </p:txBody>
      </p:sp>
      <p:sp>
        <p:nvSpPr>
          <p:cNvPr id="10" name="TextBox 9"/>
          <p:cNvSpPr txBox="1"/>
          <p:nvPr/>
        </p:nvSpPr>
        <p:spPr>
          <a:xfrm>
            <a:off x="1258507" y="2975234"/>
            <a:ext cx="2198038" cy="338554"/>
          </a:xfrm>
          <a:prstGeom prst="rect">
            <a:avLst/>
          </a:prstGeom>
          <a:noFill/>
        </p:spPr>
        <p:txBody>
          <a:bodyPr wrap="none" rtlCol="0">
            <a:spAutoFit/>
          </a:bodyPr>
          <a:lstStyle/>
          <a:p>
            <a:r>
              <a:rPr lang="en-US" altLang="ko-KR" sz="1600" b="1" dirty="0">
                <a:solidFill>
                  <a:srgbClr val="0070C0"/>
                </a:solidFill>
                <a:latin typeface="Times New Roman" panose="02020603050405020304" pitchFamily="18" charset="0"/>
                <a:cs typeface="Times New Roman" panose="02020603050405020304" pitchFamily="18" charset="0"/>
              </a:rPr>
              <a:t>$</a:t>
            </a:r>
            <a:r>
              <a:rPr lang="en-US" altLang="ko-KR" sz="1600" b="1" dirty="0" err="1">
                <a:solidFill>
                  <a:srgbClr val="0070C0"/>
                </a:solidFill>
                <a:latin typeface="Times New Roman" panose="02020603050405020304" pitchFamily="18" charset="0"/>
                <a:cs typeface="Times New Roman" panose="02020603050405020304" pitchFamily="18" charset="0"/>
              </a:rPr>
              <a:t>sudo</a:t>
            </a:r>
            <a:r>
              <a:rPr lang="en-US" altLang="ko-KR" sz="1600" b="1" dirty="0">
                <a:solidFill>
                  <a:srgbClr val="0070C0"/>
                </a:solidFill>
                <a:latin typeface="Times New Roman" panose="02020603050405020304" pitchFamily="18" charset="0"/>
                <a:cs typeface="Times New Roman" panose="02020603050405020304" pitchFamily="18" charset="0"/>
              </a:rPr>
              <a:t> </a:t>
            </a:r>
            <a:r>
              <a:rPr lang="ko-KR" altLang="en-US" sz="1600" b="1" dirty="0">
                <a:solidFill>
                  <a:srgbClr val="0070C0"/>
                </a:solidFill>
                <a:latin typeface="Times New Roman" panose="02020603050405020304" pitchFamily="18" charset="0"/>
                <a:cs typeface="Times New Roman" panose="02020603050405020304" pitchFamily="18" charset="0"/>
              </a:rPr>
              <a:t> </a:t>
            </a:r>
            <a:r>
              <a:rPr lang="en-US" altLang="ko-KR" sz="1600" b="1" dirty="0">
                <a:solidFill>
                  <a:srgbClr val="0070C0"/>
                </a:solidFill>
                <a:latin typeface="Times New Roman" panose="02020603050405020304" pitchFamily="18" charset="0"/>
                <a:cs typeface="Times New Roman" panose="02020603050405020304" pitchFamily="18" charset="0"/>
              </a:rPr>
              <a:t>apt-get upgrade</a:t>
            </a:r>
            <a:endParaRPr lang="en-US" altLang="ko-KR" sz="2000" dirty="0">
              <a:solidFill>
                <a:srgbClr val="0070C0"/>
              </a:solidFill>
            </a:endParaRPr>
          </a:p>
        </p:txBody>
      </p:sp>
      <p:sp>
        <p:nvSpPr>
          <p:cNvPr id="11" name="TextBox 10"/>
          <p:cNvSpPr txBox="1"/>
          <p:nvPr/>
        </p:nvSpPr>
        <p:spPr>
          <a:xfrm>
            <a:off x="1258507" y="3654571"/>
            <a:ext cx="2587568" cy="338554"/>
          </a:xfrm>
          <a:prstGeom prst="rect">
            <a:avLst/>
          </a:prstGeom>
          <a:noFill/>
        </p:spPr>
        <p:txBody>
          <a:bodyPr wrap="none" rtlCol="0">
            <a:spAutoFit/>
          </a:bodyPr>
          <a:lstStyle/>
          <a:p>
            <a:r>
              <a:rPr lang="en-US" altLang="ko-KR" sz="1600" b="1" dirty="0">
                <a:solidFill>
                  <a:srgbClr val="0070C0"/>
                </a:solidFill>
                <a:latin typeface="Times New Roman" panose="02020603050405020304" pitchFamily="18" charset="0"/>
                <a:cs typeface="Times New Roman" panose="02020603050405020304" pitchFamily="18" charset="0"/>
              </a:rPr>
              <a:t>$</a:t>
            </a:r>
            <a:r>
              <a:rPr lang="en-US" altLang="ko-KR" sz="1600" b="1" dirty="0" err="1">
                <a:solidFill>
                  <a:srgbClr val="0070C0"/>
                </a:solidFill>
                <a:latin typeface="Times New Roman" panose="02020603050405020304" pitchFamily="18" charset="0"/>
                <a:cs typeface="Times New Roman" panose="02020603050405020304" pitchFamily="18" charset="0"/>
              </a:rPr>
              <a:t>sudo</a:t>
            </a:r>
            <a:r>
              <a:rPr lang="en-US" altLang="ko-KR" sz="1600" b="1" dirty="0">
                <a:solidFill>
                  <a:srgbClr val="0070C0"/>
                </a:solidFill>
                <a:latin typeface="Times New Roman" panose="02020603050405020304" pitchFamily="18" charset="0"/>
                <a:cs typeface="Times New Roman" panose="02020603050405020304" pitchFamily="18" charset="0"/>
              </a:rPr>
              <a:t> </a:t>
            </a:r>
            <a:r>
              <a:rPr lang="ko-KR" altLang="en-US" sz="1600" b="1" dirty="0">
                <a:solidFill>
                  <a:srgbClr val="0070C0"/>
                </a:solidFill>
                <a:latin typeface="Times New Roman" panose="02020603050405020304" pitchFamily="18" charset="0"/>
                <a:cs typeface="Times New Roman" panose="02020603050405020304" pitchFamily="18" charset="0"/>
              </a:rPr>
              <a:t> </a:t>
            </a:r>
            <a:r>
              <a:rPr lang="en-US" altLang="ko-KR" sz="1600" b="1" dirty="0">
                <a:solidFill>
                  <a:srgbClr val="0070C0"/>
                </a:solidFill>
                <a:latin typeface="Times New Roman" panose="02020603050405020304" pitchFamily="18" charset="0"/>
                <a:cs typeface="Times New Roman" panose="02020603050405020304" pitchFamily="18" charset="0"/>
              </a:rPr>
              <a:t>apt-get </a:t>
            </a:r>
            <a:r>
              <a:rPr lang="en-US" altLang="ko-KR" sz="1600" b="1" dirty="0" err="1">
                <a:solidFill>
                  <a:srgbClr val="0070C0"/>
                </a:solidFill>
                <a:latin typeface="Times New Roman" panose="02020603050405020304" pitchFamily="18" charset="0"/>
                <a:cs typeface="Times New Roman" panose="02020603050405020304" pitchFamily="18" charset="0"/>
              </a:rPr>
              <a:t>dist</a:t>
            </a:r>
            <a:r>
              <a:rPr lang="en-US" altLang="ko-KR" sz="1600" b="1" dirty="0">
                <a:solidFill>
                  <a:srgbClr val="0070C0"/>
                </a:solidFill>
                <a:latin typeface="Times New Roman" panose="02020603050405020304" pitchFamily="18" charset="0"/>
                <a:cs typeface="Times New Roman" panose="02020603050405020304" pitchFamily="18" charset="0"/>
              </a:rPr>
              <a:t>-upgrade</a:t>
            </a:r>
            <a:endParaRPr lang="en-US" altLang="ko-KR" sz="2000" dirty="0">
              <a:solidFill>
                <a:srgbClr val="0070C0"/>
              </a:solidFill>
            </a:endParaRPr>
          </a:p>
        </p:txBody>
      </p:sp>
      <p:sp>
        <p:nvSpPr>
          <p:cNvPr id="12" name="TextBox 11"/>
          <p:cNvSpPr txBox="1"/>
          <p:nvPr/>
        </p:nvSpPr>
        <p:spPr>
          <a:xfrm>
            <a:off x="1258507" y="4666453"/>
            <a:ext cx="3592650" cy="338554"/>
          </a:xfrm>
          <a:prstGeom prst="rect">
            <a:avLst/>
          </a:prstGeom>
          <a:noFill/>
        </p:spPr>
        <p:txBody>
          <a:bodyPr wrap="none" rtlCol="0">
            <a:spAutoFit/>
          </a:bodyPr>
          <a:lstStyle/>
          <a:p>
            <a:r>
              <a:rPr lang="en-US" altLang="ko-KR" sz="1600" b="1" dirty="0">
                <a:solidFill>
                  <a:srgbClr val="0070C0"/>
                </a:solidFill>
                <a:latin typeface="Times New Roman" panose="02020603050405020304" pitchFamily="18" charset="0"/>
                <a:cs typeface="Times New Roman" panose="02020603050405020304" pitchFamily="18" charset="0"/>
              </a:rPr>
              <a:t>$</a:t>
            </a:r>
            <a:r>
              <a:rPr lang="en-US" altLang="ko-KR" sz="1600" b="1" dirty="0" err="1">
                <a:solidFill>
                  <a:srgbClr val="0070C0"/>
                </a:solidFill>
                <a:latin typeface="Times New Roman" panose="02020603050405020304" pitchFamily="18" charset="0"/>
                <a:cs typeface="Times New Roman" panose="02020603050405020304" pitchFamily="18" charset="0"/>
              </a:rPr>
              <a:t>sudo</a:t>
            </a:r>
            <a:r>
              <a:rPr lang="en-US" altLang="ko-KR" sz="1600" b="1" dirty="0">
                <a:solidFill>
                  <a:srgbClr val="0070C0"/>
                </a:solidFill>
                <a:latin typeface="Times New Roman" panose="02020603050405020304" pitchFamily="18" charset="0"/>
                <a:cs typeface="Times New Roman" panose="02020603050405020304" pitchFamily="18" charset="0"/>
              </a:rPr>
              <a:t> </a:t>
            </a:r>
            <a:r>
              <a:rPr lang="ko-KR" altLang="en-US" sz="1600" b="1" dirty="0">
                <a:solidFill>
                  <a:srgbClr val="0070C0"/>
                </a:solidFill>
                <a:latin typeface="Times New Roman" panose="02020603050405020304" pitchFamily="18" charset="0"/>
                <a:cs typeface="Times New Roman" panose="02020603050405020304" pitchFamily="18" charset="0"/>
              </a:rPr>
              <a:t> </a:t>
            </a:r>
            <a:r>
              <a:rPr lang="en-US" altLang="ko-KR" sz="1600" b="1" dirty="0">
                <a:solidFill>
                  <a:srgbClr val="0070C0"/>
                </a:solidFill>
                <a:latin typeface="Times New Roman" panose="02020603050405020304" pitchFamily="18" charset="0"/>
                <a:cs typeface="Times New Roman" panose="02020603050405020304" pitchFamily="18" charset="0"/>
              </a:rPr>
              <a:t>apt-get install &lt;</a:t>
            </a:r>
            <a:r>
              <a:rPr lang="en-US" altLang="ko-KR" sz="1600" b="1" dirty="0" err="1">
                <a:solidFill>
                  <a:srgbClr val="0070C0"/>
                </a:solidFill>
                <a:latin typeface="Times New Roman" panose="02020603050405020304" pitchFamily="18" charset="0"/>
                <a:cs typeface="Times New Roman" panose="02020603050405020304" pitchFamily="18" charset="0"/>
              </a:rPr>
              <a:t>package_name</a:t>
            </a:r>
            <a:r>
              <a:rPr lang="en-US" altLang="ko-KR" sz="1600" b="1" dirty="0">
                <a:solidFill>
                  <a:srgbClr val="0070C0"/>
                </a:solidFill>
                <a:latin typeface="Times New Roman" panose="02020603050405020304" pitchFamily="18" charset="0"/>
                <a:cs typeface="Times New Roman" panose="02020603050405020304" pitchFamily="18" charset="0"/>
              </a:rPr>
              <a:t>&gt;</a:t>
            </a:r>
            <a:endParaRPr lang="en-US" altLang="ko-KR" sz="2000" dirty="0">
              <a:solidFill>
                <a:srgbClr val="0070C0"/>
              </a:solidFill>
            </a:endParaRPr>
          </a:p>
        </p:txBody>
      </p:sp>
      <p:sp>
        <p:nvSpPr>
          <p:cNvPr id="14" name="슬라이드 번호 개체 틀 1"/>
          <p:cNvSpPr>
            <a:spLocks noGrp="1"/>
          </p:cNvSpPr>
          <p:nvPr>
            <p:ph type="sldNum" sz="quarter" idx="12"/>
          </p:nvPr>
        </p:nvSpPr>
        <p:spPr>
          <a:xfrm>
            <a:off x="8638823" y="6492874"/>
            <a:ext cx="512638" cy="365125"/>
          </a:xfrm>
        </p:spPr>
        <p:txBody>
          <a:bodyPr/>
          <a:lstStyle/>
          <a:p>
            <a:r>
              <a:rPr lang="en-US" altLang="ko-KR" dirty="0"/>
              <a:t>62</a:t>
            </a:r>
            <a:endParaRPr lang="ko-KR" altLang="en-US" dirty="0"/>
          </a:p>
        </p:txBody>
      </p:sp>
    </p:spTree>
    <p:extLst>
      <p:ext uri="{BB962C8B-B14F-4D97-AF65-F5344CB8AC3E}">
        <p14:creationId xmlns:p14="http://schemas.microsoft.com/office/powerpoint/2010/main" val="12027891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a:t>Linux Beginner Guide</a:t>
            </a:r>
            <a:endParaRPr lang="ko-KR" altLang="en-US" sz="2800" dirty="0"/>
          </a:p>
        </p:txBody>
      </p:sp>
      <p:sp>
        <p:nvSpPr>
          <p:cNvPr id="15" name="내용 개체 틀 2"/>
          <p:cNvSpPr>
            <a:spLocks noGrp="1"/>
          </p:cNvSpPr>
          <p:nvPr>
            <p:ph idx="1"/>
          </p:nvPr>
        </p:nvSpPr>
        <p:spPr>
          <a:xfrm>
            <a:off x="508001" y="1532238"/>
            <a:ext cx="7927545" cy="4959178"/>
          </a:xfrm>
        </p:spPr>
        <p:txBody>
          <a:bodyPr>
            <a:normAutofit/>
          </a:bodyPr>
          <a:lstStyle/>
          <a:p>
            <a:r>
              <a:rPr lang="en-US" altLang="ko-KR" dirty="0"/>
              <a:t>Terminal </a:t>
            </a:r>
            <a:r>
              <a:rPr lang="ko-KR" altLang="en-US" dirty="0"/>
              <a:t>창</a:t>
            </a:r>
            <a:endParaRPr lang="en-US" altLang="ko-KR" dirty="0"/>
          </a:p>
          <a:p>
            <a:pPr lvl="1"/>
            <a:endParaRPr lang="en-US" altLang="ko-KR" dirty="0"/>
          </a:p>
          <a:p>
            <a:pPr lvl="1"/>
            <a:endParaRPr lang="en-US" altLang="ko-KR" dirty="0"/>
          </a:p>
        </p:txBody>
      </p:sp>
      <p:sp>
        <p:nvSpPr>
          <p:cNvPr id="8" name="TextBox 7"/>
          <p:cNvSpPr txBox="1"/>
          <p:nvPr/>
        </p:nvSpPr>
        <p:spPr>
          <a:xfrm>
            <a:off x="4712194" y="1903627"/>
            <a:ext cx="3360887" cy="2616101"/>
          </a:xfrm>
          <a:prstGeom prst="rect">
            <a:avLst/>
          </a:prstGeom>
          <a:noFill/>
        </p:spPr>
        <p:txBody>
          <a:bodyPr wrap="square" rtlCol="0">
            <a:spAutoFit/>
          </a:bodyPr>
          <a:lstStyle/>
          <a:p>
            <a:r>
              <a:rPr lang="en-US" altLang="ko-KR" sz="1600" b="1" dirty="0">
                <a:solidFill>
                  <a:srgbClr val="0070C0"/>
                </a:solidFill>
                <a:latin typeface="Times New Roman" panose="02020603050405020304" pitchFamily="18" charset="0"/>
                <a:cs typeface="Times New Roman" panose="02020603050405020304" pitchFamily="18" charset="0"/>
              </a:rPr>
              <a:t>&lt; </a:t>
            </a:r>
            <a:r>
              <a:rPr lang="ko-KR" altLang="en-US" sz="1600" b="1" dirty="0">
                <a:solidFill>
                  <a:srgbClr val="0070C0"/>
                </a:solidFill>
                <a:latin typeface="Times New Roman" panose="02020603050405020304" pitchFamily="18" charset="0"/>
                <a:cs typeface="Times New Roman" panose="02020603050405020304" pitchFamily="18" charset="0"/>
              </a:rPr>
              <a:t>간단한 명령어 모음 </a:t>
            </a:r>
            <a:r>
              <a:rPr lang="en-US" altLang="ko-KR" sz="1600" b="1" dirty="0">
                <a:solidFill>
                  <a:srgbClr val="0070C0"/>
                </a:solidFill>
                <a:latin typeface="Times New Roman" panose="02020603050405020304" pitchFamily="18" charset="0"/>
                <a:cs typeface="Times New Roman" panose="02020603050405020304" pitchFamily="18" charset="0"/>
              </a:rPr>
              <a:t>&gt;</a:t>
            </a:r>
          </a:p>
          <a:p>
            <a:r>
              <a:rPr lang="en-US" altLang="ko-KR" sz="1600" b="1" dirty="0">
                <a:solidFill>
                  <a:srgbClr val="0070C0"/>
                </a:solidFill>
                <a:latin typeface="Times New Roman" panose="02020603050405020304" pitchFamily="18" charset="0"/>
                <a:cs typeface="Times New Roman" panose="02020603050405020304" pitchFamily="18" charset="0"/>
              </a:rPr>
              <a:t>$</a:t>
            </a:r>
            <a:r>
              <a:rPr lang="en-US" altLang="ko-KR" sz="1600" b="1" dirty="0" err="1">
                <a:solidFill>
                  <a:srgbClr val="0070C0"/>
                </a:solidFill>
                <a:latin typeface="Times New Roman" panose="02020603050405020304" pitchFamily="18" charset="0"/>
                <a:cs typeface="Times New Roman" panose="02020603050405020304" pitchFamily="18" charset="0"/>
              </a:rPr>
              <a:t>pwd</a:t>
            </a:r>
            <a:r>
              <a:rPr lang="en-US" altLang="ko-KR" sz="1600" b="1" dirty="0">
                <a:solidFill>
                  <a:srgbClr val="0070C0"/>
                </a:solidFill>
                <a:latin typeface="Times New Roman" panose="02020603050405020304" pitchFamily="18" charset="0"/>
                <a:cs typeface="Times New Roman" panose="02020603050405020304" pitchFamily="18" charset="0"/>
              </a:rPr>
              <a:t>	: </a:t>
            </a:r>
            <a:r>
              <a:rPr lang="ko-KR" altLang="en-US" sz="1600" b="1" dirty="0">
                <a:solidFill>
                  <a:srgbClr val="FF0000"/>
                </a:solidFill>
                <a:latin typeface="Times New Roman" panose="02020603050405020304" pitchFamily="18" charset="0"/>
                <a:cs typeface="Times New Roman" panose="02020603050405020304" pitchFamily="18" charset="0"/>
              </a:rPr>
              <a:t>현재위치</a:t>
            </a:r>
            <a:endParaRPr lang="en-US" altLang="ko-KR" sz="1600" b="1" dirty="0">
              <a:solidFill>
                <a:srgbClr val="FF0000"/>
              </a:solidFill>
              <a:latin typeface="Times New Roman" panose="02020603050405020304" pitchFamily="18" charset="0"/>
              <a:cs typeface="Times New Roman" panose="02020603050405020304" pitchFamily="18" charset="0"/>
            </a:endParaRPr>
          </a:p>
          <a:p>
            <a:r>
              <a:rPr lang="en-US" altLang="ko-KR" sz="1600" b="1" dirty="0">
                <a:solidFill>
                  <a:srgbClr val="0070C0"/>
                </a:solidFill>
                <a:latin typeface="Times New Roman" panose="02020603050405020304" pitchFamily="18" charset="0"/>
                <a:cs typeface="Times New Roman" panose="02020603050405020304" pitchFamily="18" charset="0"/>
              </a:rPr>
              <a:t>$cd	: </a:t>
            </a:r>
            <a:r>
              <a:rPr lang="en-US" altLang="ko-KR" sz="1600" b="1" dirty="0">
                <a:solidFill>
                  <a:srgbClr val="FF0000"/>
                </a:solidFill>
                <a:latin typeface="Times New Roman" panose="02020603050405020304" pitchFamily="18" charset="0"/>
                <a:cs typeface="Times New Roman" panose="02020603050405020304" pitchFamily="18" charset="0"/>
              </a:rPr>
              <a:t>Change directory</a:t>
            </a:r>
          </a:p>
          <a:p>
            <a:r>
              <a:rPr lang="en-US" altLang="ko-KR" sz="1600" b="1" dirty="0">
                <a:solidFill>
                  <a:srgbClr val="0070C0"/>
                </a:solidFill>
                <a:latin typeface="Times New Roman" panose="02020603050405020304" pitchFamily="18" charset="0"/>
                <a:cs typeface="Times New Roman" panose="02020603050405020304" pitchFamily="18" charset="0"/>
              </a:rPr>
              <a:t>$ls	:</a:t>
            </a:r>
            <a:r>
              <a:rPr lang="en-US" altLang="ko-KR" sz="1600" b="1" dirty="0">
                <a:solidFill>
                  <a:srgbClr val="FF0000"/>
                </a:solidFill>
                <a:latin typeface="Times New Roman" panose="02020603050405020304" pitchFamily="18" charset="0"/>
                <a:cs typeface="Times New Roman" panose="02020603050405020304" pitchFamily="18" charset="0"/>
              </a:rPr>
              <a:t> directory </a:t>
            </a:r>
            <a:r>
              <a:rPr lang="ko-KR" altLang="en-US" sz="1600" b="1" dirty="0">
                <a:solidFill>
                  <a:srgbClr val="FF0000"/>
                </a:solidFill>
                <a:latin typeface="Times New Roman" panose="02020603050405020304" pitchFamily="18" charset="0"/>
                <a:cs typeface="Times New Roman" panose="02020603050405020304" pitchFamily="18" charset="0"/>
              </a:rPr>
              <a:t>보기</a:t>
            </a:r>
            <a:endParaRPr lang="en-US" altLang="ko-KR" sz="1600" b="1" dirty="0">
              <a:solidFill>
                <a:srgbClr val="FF0000"/>
              </a:solidFill>
              <a:latin typeface="Times New Roman" panose="02020603050405020304" pitchFamily="18" charset="0"/>
              <a:cs typeface="Times New Roman" panose="02020603050405020304" pitchFamily="18" charset="0"/>
            </a:endParaRPr>
          </a:p>
          <a:p>
            <a:r>
              <a:rPr lang="en-US" altLang="ko-KR" sz="1600" b="1" dirty="0">
                <a:solidFill>
                  <a:srgbClr val="0070C0"/>
                </a:solidFill>
                <a:latin typeface="Times New Roman" panose="02020603050405020304" pitchFamily="18" charset="0"/>
                <a:cs typeface="Times New Roman" panose="02020603050405020304" pitchFamily="18" charset="0"/>
              </a:rPr>
              <a:t>$</a:t>
            </a:r>
            <a:r>
              <a:rPr lang="en-US" altLang="ko-KR" sz="1600" b="1" dirty="0" err="1">
                <a:solidFill>
                  <a:srgbClr val="0070C0"/>
                </a:solidFill>
                <a:latin typeface="Times New Roman" panose="02020603050405020304" pitchFamily="18" charset="0"/>
                <a:cs typeface="Times New Roman" panose="02020603050405020304" pitchFamily="18" charset="0"/>
              </a:rPr>
              <a:t>mkdir</a:t>
            </a:r>
            <a:r>
              <a:rPr lang="en-US" altLang="ko-KR" sz="1600" b="1" dirty="0">
                <a:solidFill>
                  <a:srgbClr val="0070C0"/>
                </a:solidFill>
                <a:latin typeface="Times New Roman" panose="02020603050405020304" pitchFamily="18" charset="0"/>
                <a:cs typeface="Times New Roman" panose="02020603050405020304" pitchFamily="18" charset="0"/>
              </a:rPr>
              <a:t>	: </a:t>
            </a:r>
            <a:r>
              <a:rPr lang="en-US" altLang="ko-KR" sz="1600" b="1" dirty="0">
                <a:solidFill>
                  <a:srgbClr val="FF0000"/>
                </a:solidFill>
                <a:latin typeface="Times New Roman" panose="02020603050405020304" pitchFamily="18" charset="0"/>
                <a:cs typeface="Times New Roman" panose="02020603050405020304" pitchFamily="18" charset="0"/>
              </a:rPr>
              <a:t>directory </a:t>
            </a:r>
            <a:r>
              <a:rPr lang="ko-KR" altLang="en-US" sz="1600" b="1" dirty="0">
                <a:solidFill>
                  <a:srgbClr val="FF0000"/>
                </a:solidFill>
                <a:latin typeface="Times New Roman" panose="02020603050405020304" pitchFamily="18" charset="0"/>
                <a:cs typeface="Times New Roman" panose="02020603050405020304" pitchFamily="18" charset="0"/>
              </a:rPr>
              <a:t>생성</a:t>
            </a:r>
            <a:endParaRPr lang="en-US" altLang="ko-KR" sz="1600" b="1" dirty="0">
              <a:solidFill>
                <a:srgbClr val="FF0000"/>
              </a:solidFill>
              <a:latin typeface="Times New Roman" panose="02020603050405020304" pitchFamily="18" charset="0"/>
              <a:cs typeface="Times New Roman" panose="02020603050405020304" pitchFamily="18" charset="0"/>
            </a:endParaRPr>
          </a:p>
          <a:p>
            <a:r>
              <a:rPr lang="en-US" altLang="ko-KR" sz="1600" b="1" dirty="0">
                <a:solidFill>
                  <a:srgbClr val="0070C0"/>
                </a:solidFill>
                <a:latin typeface="Times New Roman" panose="02020603050405020304" pitchFamily="18" charset="0"/>
                <a:cs typeface="Times New Roman" panose="02020603050405020304" pitchFamily="18" charset="0"/>
              </a:rPr>
              <a:t>$</a:t>
            </a:r>
            <a:r>
              <a:rPr lang="en-US" altLang="ko-KR" sz="1600" b="1" dirty="0" err="1">
                <a:solidFill>
                  <a:srgbClr val="0070C0"/>
                </a:solidFill>
                <a:latin typeface="Times New Roman" panose="02020603050405020304" pitchFamily="18" charset="0"/>
                <a:cs typeface="Times New Roman" panose="02020603050405020304" pitchFamily="18" charset="0"/>
              </a:rPr>
              <a:t>su</a:t>
            </a:r>
            <a:r>
              <a:rPr lang="en-US" altLang="ko-KR" sz="1600" b="1" dirty="0">
                <a:solidFill>
                  <a:srgbClr val="0070C0"/>
                </a:solidFill>
                <a:latin typeface="Times New Roman" panose="02020603050405020304" pitchFamily="18" charset="0"/>
                <a:cs typeface="Times New Roman" panose="02020603050405020304" pitchFamily="18" charset="0"/>
              </a:rPr>
              <a:t>	: </a:t>
            </a:r>
            <a:r>
              <a:rPr lang="en-US" altLang="ko-KR" sz="1600" b="1" dirty="0">
                <a:solidFill>
                  <a:srgbClr val="FF0000"/>
                </a:solidFill>
                <a:latin typeface="Times New Roman" panose="02020603050405020304" pitchFamily="18" charset="0"/>
                <a:cs typeface="Times New Roman" panose="02020603050405020304" pitchFamily="18" charset="0"/>
              </a:rPr>
              <a:t>root </a:t>
            </a:r>
            <a:r>
              <a:rPr lang="ko-KR" altLang="en-US" sz="1600" b="1" dirty="0">
                <a:solidFill>
                  <a:srgbClr val="FF0000"/>
                </a:solidFill>
                <a:latin typeface="Times New Roman" panose="02020603050405020304" pitchFamily="18" charset="0"/>
                <a:cs typeface="Times New Roman" panose="02020603050405020304" pitchFamily="18" charset="0"/>
              </a:rPr>
              <a:t>계정으로 이용</a:t>
            </a:r>
            <a:endParaRPr lang="en-US" altLang="ko-KR" sz="1600" b="1" dirty="0">
              <a:solidFill>
                <a:srgbClr val="FF0000"/>
              </a:solidFill>
              <a:latin typeface="Times New Roman" panose="02020603050405020304" pitchFamily="18" charset="0"/>
              <a:cs typeface="Times New Roman" panose="02020603050405020304" pitchFamily="18" charset="0"/>
            </a:endParaRPr>
          </a:p>
          <a:p>
            <a:r>
              <a:rPr lang="en-US" altLang="ko-KR" sz="1600" b="1" dirty="0">
                <a:solidFill>
                  <a:srgbClr val="0070C0"/>
                </a:solidFill>
                <a:latin typeface="Times New Roman" panose="02020603050405020304" pitchFamily="18" charset="0"/>
                <a:cs typeface="Times New Roman" panose="02020603050405020304" pitchFamily="18" charset="0"/>
              </a:rPr>
              <a:t>$apt-get	: </a:t>
            </a:r>
            <a:r>
              <a:rPr lang="en-US" altLang="ko-KR" sz="1600" b="1" dirty="0">
                <a:solidFill>
                  <a:srgbClr val="FF0000"/>
                </a:solidFill>
                <a:latin typeface="Times New Roman" panose="02020603050405020304" pitchFamily="18" charset="0"/>
                <a:cs typeface="Times New Roman" panose="02020603050405020304" pitchFamily="18" charset="0"/>
              </a:rPr>
              <a:t>package </a:t>
            </a:r>
            <a:r>
              <a:rPr lang="ko-KR" altLang="en-US" sz="1600" b="1" dirty="0">
                <a:solidFill>
                  <a:srgbClr val="FF0000"/>
                </a:solidFill>
                <a:latin typeface="Times New Roman" panose="02020603050405020304" pitchFamily="18" charset="0"/>
                <a:cs typeface="Times New Roman" panose="02020603050405020304" pitchFamily="18" charset="0"/>
              </a:rPr>
              <a:t>설치 및 삭제</a:t>
            </a:r>
            <a:endParaRPr lang="en-US" altLang="ko-KR" sz="1600" b="1" dirty="0">
              <a:solidFill>
                <a:srgbClr val="FF0000"/>
              </a:solidFill>
              <a:latin typeface="Times New Roman" panose="02020603050405020304" pitchFamily="18" charset="0"/>
              <a:cs typeface="Times New Roman" panose="02020603050405020304" pitchFamily="18" charset="0"/>
            </a:endParaRPr>
          </a:p>
          <a:p>
            <a:r>
              <a:rPr lang="en-US" altLang="ko-KR" sz="1600" b="1" dirty="0">
                <a:solidFill>
                  <a:srgbClr val="0070C0"/>
                </a:solidFill>
                <a:latin typeface="Times New Roman" panose="02020603050405020304" pitchFamily="18" charset="0"/>
                <a:cs typeface="Times New Roman" panose="02020603050405020304" pitchFamily="18" charset="0"/>
              </a:rPr>
              <a:t>$</a:t>
            </a:r>
            <a:r>
              <a:rPr lang="en-US" altLang="ko-KR" sz="1600" b="1" dirty="0" err="1">
                <a:solidFill>
                  <a:srgbClr val="0070C0"/>
                </a:solidFill>
                <a:latin typeface="Times New Roman" panose="02020603050405020304" pitchFamily="18" charset="0"/>
                <a:cs typeface="Times New Roman" panose="02020603050405020304" pitchFamily="18" charset="0"/>
              </a:rPr>
              <a:t>poweroff</a:t>
            </a:r>
            <a:r>
              <a:rPr lang="en-US" altLang="ko-KR" sz="1600" b="1" dirty="0">
                <a:solidFill>
                  <a:srgbClr val="0070C0"/>
                </a:solidFill>
                <a:latin typeface="Times New Roman" panose="02020603050405020304" pitchFamily="18" charset="0"/>
                <a:cs typeface="Times New Roman" panose="02020603050405020304" pitchFamily="18" charset="0"/>
              </a:rPr>
              <a:t>	 </a:t>
            </a:r>
          </a:p>
          <a:p>
            <a:r>
              <a:rPr lang="en-US" altLang="ko-KR" sz="1600" b="1" dirty="0">
                <a:solidFill>
                  <a:srgbClr val="0070C0"/>
                </a:solidFill>
                <a:latin typeface="Times New Roman" panose="02020603050405020304" pitchFamily="18" charset="0"/>
                <a:cs typeface="Times New Roman" panose="02020603050405020304" pitchFamily="18" charset="0"/>
              </a:rPr>
              <a:t>$shutdown –h now</a:t>
            </a:r>
          </a:p>
          <a:p>
            <a:endParaRPr lang="en-US" altLang="ko-KR" sz="2000" dirty="0">
              <a:solidFill>
                <a:srgbClr val="0070C0"/>
              </a:solidFill>
            </a:endParaRPr>
          </a:p>
        </p:txBody>
      </p:sp>
      <p:pic>
        <p:nvPicPr>
          <p:cNvPr id="3" name="그림 2"/>
          <p:cNvPicPr>
            <a:picLocks noChangeAspect="1"/>
          </p:cNvPicPr>
          <p:nvPr/>
        </p:nvPicPr>
        <p:blipFill>
          <a:blip r:embed="rId3"/>
          <a:stretch>
            <a:fillRect/>
          </a:stretch>
        </p:blipFill>
        <p:spPr>
          <a:xfrm>
            <a:off x="1025177" y="1930400"/>
            <a:ext cx="3543370" cy="2299043"/>
          </a:xfrm>
          <a:prstGeom prst="rect">
            <a:avLst/>
          </a:prstGeom>
        </p:spPr>
      </p:pic>
      <p:sp>
        <p:nvSpPr>
          <p:cNvPr id="4" name="직사각형 3"/>
          <p:cNvSpPr/>
          <p:nvPr/>
        </p:nvSpPr>
        <p:spPr>
          <a:xfrm>
            <a:off x="1025177" y="2034746"/>
            <a:ext cx="663580" cy="1647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n>
                <a:solidFill>
                  <a:schemeClr val="accent5"/>
                </a:solidFill>
              </a:ln>
              <a:noFill/>
            </a:endParaRPr>
          </a:p>
        </p:txBody>
      </p:sp>
      <p:cxnSp>
        <p:nvCxnSpPr>
          <p:cNvPr id="6" name="직선 화살표 연결선 5"/>
          <p:cNvCxnSpPr>
            <a:stCxn id="4" idx="2"/>
          </p:cNvCxnSpPr>
          <p:nvPr/>
        </p:nvCxnSpPr>
        <p:spPr>
          <a:xfrm>
            <a:off x="1356967" y="2199503"/>
            <a:ext cx="0" cy="229011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6" name="TextBox 15"/>
          <p:cNvSpPr txBox="1"/>
          <p:nvPr/>
        </p:nvSpPr>
        <p:spPr>
          <a:xfrm>
            <a:off x="1025177" y="4472114"/>
            <a:ext cx="1946367" cy="461665"/>
          </a:xfrm>
          <a:prstGeom prst="rect">
            <a:avLst/>
          </a:prstGeom>
          <a:noFill/>
        </p:spPr>
        <p:txBody>
          <a:bodyPr wrap="none" rtlCol="0">
            <a:spAutoFit/>
          </a:bodyPr>
          <a:lstStyle/>
          <a:p>
            <a:r>
              <a:rPr lang="en-US" altLang="ko-KR" sz="2400" b="1" dirty="0" err="1">
                <a:solidFill>
                  <a:srgbClr val="0070C0"/>
                </a:solidFill>
                <a:latin typeface="Times New Roman" panose="02020603050405020304" pitchFamily="18" charset="0"/>
                <a:cs typeface="Times New Roman" panose="02020603050405020304" pitchFamily="18" charset="0"/>
              </a:rPr>
              <a:t>eecs@eecs</a:t>
            </a:r>
            <a:r>
              <a:rPr lang="en-US" altLang="ko-KR" sz="2400" b="1" dirty="0">
                <a:solidFill>
                  <a:srgbClr val="0070C0"/>
                </a:solidFill>
                <a:latin typeface="Times New Roman" panose="02020603050405020304" pitchFamily="18" charset="0"/>
                <a:cs typeface="Times New Roman" panose="02020603050405020304" pitchFamily="18" charset="0"/>
              </a:rPr>
              <a:t>:~$</a:t>
            </a:r>
            <a:endParaRPr lang="en-US" altLang="ko-KR" sz="3200" dirty="0">
              <a:solidFill>
                <a:srgbClr val="0070C0"/>
              </a:solidFill>
            </a:endParaRPr>
          </a:p>
        </p:txBody>
      </p:sp>
      <p:sp>
        <p:nvSpPr>
          <p:cNvPr id="17" name="TextBox 16"/>
          <p:cNvSpPr txBox="1"/>
          <p:nvPr/>
        </p:nvSpPr>
        <p:spPr>
          <a:xfrm>
            <a:off x="1076281" y="5109705"/>
            <a:ext cx="561372" cy="338554"/>
          </a:xfrm>
          <a:prstGeom prst="rect">
            <a:avLst/>
          </a:prstGeom>
          <a:noFill/>
          <a:ln>
            <a:solidFill>
              <a:srgbClr val="0070C0"/>
            </a:solidFill>
          </a:ln>
        </p:spPr>
        <p:txBody>
          <a:bodyPr wrap="none" rtlCol="0">
            <a:spAutoFit/>
          </a:bodyPr>
          <a:lstStyle/>
          <a:p>
            <a:pPr algn="ctr"/>
            <a:r>
              <a:rPr lang="en-US" altLang="ko-KR" sz="1600" b="1" dirty="0">
                <a:solidFill>
                  <a:srgbClr val="FF0000"/>
                </a:solidFill>
                <a:latin typeface="Times New Roman" panose="02020603050405020304" pitchFamily="18" charset="0"/>
                <a:cs typeface="Times New Roman" panose="02020603050405020304" pitchFamily="18" charset="0"/>
              </a:rPr>
              <a:t>user</a:t>
            </a:r>
            <a:endParaRPr lang="en-US" altLang="ko-KR" sz="2000" dirty="0">
              <a:solidFill>
                <a:srgbClr val="FF0000"/>
              </a:solidFill>
            </a:endParaRPr>
          </a:p>
        </p:txBody>
      </p:sp>
      <p:sp>
        <p:nvSpPr>
          <p:cNvPr id="18" name="TextBox 17"/>
          <p:cNvSpPr txBox="1"/>
          <p:nvPr/>
        </p:nvSpPr>
        <p:spPr>
          <a:xfrm>
            <a:off x="1765230" y="5113353"/>
            <a:ext cx="1029449" cy="338554"/>
          </a:xfrm>
          <a:prstGeom prst="rect">
            <a:avLst/>
          </a:prstGeom>
          <a:noFill/>
          <a:ln>
            <a:solidFill>
              <a:srgbClr val="0070C0"/>
            </a:solidFill>
          </a:ln>
        </p:spPr>
        <p:txBody>
          <a:bodyPr wrap="none" rtlCol="0">
            <a:spAutoFit/>
          </a:bodyPr>
          <a:lstStyle/>
          <a:p>
            <a:pPr algn="ctr"/>
            <a:r>
              <a:rPr lang="en-US" altLang="ko-KR" sz="1600" b="1" dirty="0">
                <a:solidFill>
                  <a:srgbClr val="FF0000"/>
                </a:solidFill>
                <a:latin typeface="Times New Roman" panose="02020603050405020304" pitchFamily="18" charset="0"/>
                <a:cs typeface="Times New Roman" panose="02020603050405020304" pitchFamily="18" charset="0"/>
              </a:rPr>
              <a:t>hostname</a:t>
            </a:r>
            <a:endParaRPr lang="en-US" altLang="ko-KR" sz="2000" dirty="0">
              <a:solidFill>
                <a:srgbClr val="FF0000"/>
              </a:solidFill>
            </a:endParaRPr>
          </a:p>
        </p:txBody>
      </p:sp>
      <p:cxnSp>
        <p:nvCxnSpPr>
          <p:cNvPr id="19" name="직선 화살표 연결선 18"/>
          <p:cNvCxnSpPr>
            <a:stCxn id="17" idx="0"/>
          </p:cNvCxnSpPr>
          <p:nvPr/>
        </p:nvCxnSpPr>
        <p:spPr>
          <a:xfrm flipV="1">
            <a:off x="1356967" y="4876800"/>
            <a:ext cx="0" cy="232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p:cNvCxnSpPr>
            <a:stCxn id="18" idx="0"/>
          </p:cNvCxnSpPr>
          <p:nvPr/>
        </p:nvCxnSpPr>
        <p:spPr>
          <a:xfrm flipH="1" flipV="1">
            <a:off x="2119313" y="4852989"/>
            <a:ext cx="160642" cy="2603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919869" y="5109705"/>
            <a:ext cx="1569148" cy="338554"/>
          </a:xfrm>
          <a:prstGeom prst="rect">
            <a:avLst/>
          </a:prstGeom>
          <a:noFill/>
          <a:ln>
            <a:solidFill>
              <a:srgbClr val="0070C0"/>
            </a:solidFill>
          </a:ln>
        </p:spPr>
        <p:txBody>
          <a:bodyPr wrap="none" rtlCol="0">
            <a:spAutoFit/>
          </a:bodyPr>
          <a:lstStyle/>
          <a:p>
            <a:pPr algn="ctr"/>
            <a:r>
              <a:rPr lang="en-US" altLang="ko-KR" sz="1600" b="1" dirty="0">
                <a:solidFill>
                  <a:srgbClr val="FF0000"/>
                </a:solidFill>
                <a:latin typeface="Times New Roman" panose="02020603050405020304" pitchFamily="18" charset="0"/>
                <a:cs typeface="Times New Roman" panose="02020603050405020304" pitchFamily="18" charset="0"/>
              </a:rPr>
              <a:t>home directory</a:t>
            </a:r>
            <a:endParaRPr lang="en-US" altLang="ko-KR" sz="2000" dirty="0">
              <a:solidFill>
                <a:srgbClr val="FF0000"/>
              </a:solidFill>
            </a:endParaRPr>
          </a:p>
        </p:txBody>
      </p:sp>
      <p:cxnSp>
        <p:nvCxnSpPr>
          <p:cNvPr id="24" name="직선 화살표 연결선 23"/>
          <p:cNvCxnSpPr>
            <a:stCxn id="22" idx="0"/>
          </p:cNvCxnSpPr>
          <p:nvPr/>
        </p:nvCxnSpPr>
        <p:spPr>
          <a:xfrm flipH="1" flipV="1">
            <a:off x="2676525" y="4852988"/>
            <a:ext cx="1027918" cy="256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http://tgigeeks.net/onewebstatic/5b2a984d7b-I'm%20running%20loads!.jpg"/>
          <p:cNvPicPr>
            <a:picLocks noChangeAspect="1" noChangeArrowheads="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877274" y="225653"/>
            <a:ext cx="1973850" cy="1973850"/>
          </a:xfrm>
          <a:prstGeom prst="rect">
            <a:avLst/>
          </a:prstGeom>
          <a:noFill/>
          <a:extLst>
            <a:ext uri="{909E8E84-426E-40DD-AFC4-6F175D3DCCD1}">
              <a14:hiddenFill xmlns:a14="http://schemas.microsoft.com/office/drawing/2010/main">
                <a:solidFill>
                  <a:srgbClr val="FFFFFF"/>
                </a:solidFill>
              </a14:hiddenFill>
            </a:ext>
          </a:extLst>
        </p:spPr>
      </p:pic>
      <p:sp>
        <p:nvSpPr>
          <p:cNvPr id="20" name="슬라이드 번호 개체 틀 1"/>
          <p:cNvSpPr>
            <a:spLocks noGrp="1"/>
          </p:cNvSpPr>
          <p:nvPr>
            <p:ph type="sldNum" sz="quarter" idx="12"/>
          </p:nvPr>
        </p:nvSpPr>
        <p:spPr>
          <a:xfrm>
            <a:off x="8638823" y="6492874"/>
            <a:ext cx="512638" cy="365125"/>
          </a:xfrm>
        </p:spPr>
        <p:txBody>
          <a:bodyPr/>
          <a:lstStyle/>
          <a:p>
            <a:r>
              <a:rPr lang="en-US" altLang="ko-KR" dirty="0"/>
              <a:t>63</a:t>
            </a:r>
            <a:endParaRPr lang="ko-KR" altLang="en-US" dirty="0"/>
          </a:p>
        </p:txBody>
      </p:sp>
    </p:spTree>
    <p:extLst>
      <p:ext uri="{BB962C8B-B14F-4D97-AF65-F5344CB8AC3E}">
        <p14:creationId xmlns:p14="http://schemas.microsoft.com/office/powerpoint/2010/main" val="34477633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a:t>Linux Beginner Guide</a:t>
            </a:r>
            <a:endParaRPr lang="ko-KR" altLang="en-US" sz="2800" dirty="0"/>
          </a:p>
        </p:txBody>
      </p:sp>
      <p:sp>
        <p:nvSpPr>
          <p:cNvPr id="15" name="내용 개체 틀 2"/>
          <p:cNvSpPr>
            <a:spLocks noGrp="1"/>
          </p:cNvSpPr>
          <p:nvPr>
            <p:ph idx="1"/>
          </p:nvPr>
        </p:nvSpPr>
        <p:spPr>
          <a:xfrm>
            <a:off x="508001" y="1532238"/>
            <a:ext cx="7927545" cy="4959178"/>
          </a:xfrm>
        </p:spPr>
        <p:txBody>
          <a:bodyPr>
            <a:normAutofit/>
          </a:bodyPr>
          <a:lstStyle/>
          <a:p>
            <a:r>
              <a:rPr lang="en-US" altLang="ko-KR" dirty="0"/>
              <a:t>gcc-4.9 </a:t>
            </a:r>
            <a:r>
              <a:rPr lang="ko-KR" altLang="en-US" dirty="0"/>
              <a:t>설치</a:t>
            </a:r>
            <a:r>
              <a:rPr lang="en-US" altLang="ko-KR" dirty="0"/>
              <a:t>(NUC &amp; Pi2)</a:t>
            </a:r>
          </a:p>
          <a:p>
            <a:pPr lvl="1"/>
            <a:r>
              <a:rPr lang="en-US" altLang="ko-KR" dirty="0" err="1"/>
              <a:t>gcc</a:t>
            </a:r>
            <a:r>
              <a:rPr lang="en-US" altLang="ko-KR" dirty="0"/>
              <a:t> </a:t>
            </a:r>
            <a:r>
              <a:rPr lang="ko-KR" altLang="en-US" dirty="0"/>
              <a:t>설치 </a:t>
            </a:r>
            <a:endParaRPr lang="en-US" altLang="ko-KR" dirty="0"/>
          </a:p>
          <a:p>
            <a:pPr lvl="1"/>
            <a:r>
              <a:rPr lang="en-US" altLang="ko-KR" dirty="0" err="1"/>
              <a:t>gcc</a:t>
            </a:r>
            <a:r>
              <a:rPr lang="en-US" altLang="ko-KR" dirty="0"/>
              <a:t> version </a:t>
            </a:r>
            <a:r>
              <a:rPr lang="ko-KR" altLang="en-US" dirty="0"/>
              <a:t>확인 </a:t>
            </a:r>
            <a:r>
              <a:rPr lang="en-US" altLang="ko-KR" dirty="0"/>
              <a:t>:</a:t>
            </a:r>
          </a:p>
          <a:p>
            <a:pPr lvl="1"/>
            <a:endParaRPr lang="en-US" altLang="ko-KR" dirty="0"/>
          </a:p>
          <a:p>
            <a:pPr lvl="1"/>
            <a:endParaRPr lang="en-US" altLang="ko-KR" dirty="0"/>
          </a:p>
          <a:p>
            <a:pPr lvl="1"/>
            <a:endParaRPr lang="en-US" altLang="ko-KR" dirty="0"/>
          </a:p>
          <a:p>
            <a:pPr lvl="1"/>
            <a:endParaRPr lang="en-US" altLang="ko-KR" dirty="0"/>
          </a:p>
          <a:p>
            <a:pPr lvl="1"/>
            <a:r>
              <a:rPr lang="en-US" altLang="ko-KR" dirty="0"/>
              <a:t>NUC </a:t>
            </a:r>
            <a:r>
              <a:rPr lang="ko-KR" altLang="en-US" dirty="0"/>
              <a:t>에 </a:t>
            </a:r>
            <a:r>
              <a:rPr lang="en-US" altLang="ko-KR" dirty="0" err="1"/>
              <a:t>gcc</a:t>
            </a:r>
            <a:r>
              <a:rPr lang="en-US" altLang="ko-KR" dirty="0"/>
              <a:t> </a:t>
            </a:r>
            <a:r>
              <a:rPr lang="ko-KR" altLang="en-US" dirty="0"/>
              <a:t>설치를 위해 아래의 </a:t>
            </a:r>
            <a:r>
              <a:rPr lang="en-US" altLang="ko-KR" dirty="0"/>
              <a:t>command </a:t>
            </a:r>
            <a:r>
              <a:rPr lang="ko-KR" altLang="en-US" dirty="0"/>
              <a:t>실행</a:t>
            </a:r>
            <a:endParaRPr lang="en-US" altLang="ko-KR" dirty="0"/>
          </a:p>
          <a:p>
            <a:pPr lvl="1"/>
            <a:endParaRPr lang="en-US" altLang="ko-KR" dirty="0"/>
          </a:p>
          <a:p>
            <a:pPr lvl="1"/>
            <a:endParaRPr lang="en-US" altLang="ko-KR" dirty="0"/>
          </a:p>
          <a:p>
            <a:pPr lvl="1"/>
            <a:endParaRPr lang="en-US" altLang="ko-KR" dirty="0"/>
          </a:p>
          <a:p>
            <a:pPr lvl="1"/>
            <a:endParaRPr lang="en-US" altLang="ko-KR" dirty="0"/>
          </a:p>
        </p:txBody>
      </p:sp>
      <p:pic>
        <p:nvPicPr>
          <p:cNvPr id="1028" name="Picture 4" descr="http://tgigeeks.net/onewebstatic/5b2a984d7b-I'm%20running%20loads!.jpg"/>
          <p:cNvPicPr>
            <a:picLocks noChangeAspect="1" noChangeArrowheads="1"/>
          </p:cNvPicPr>
          <p:nvPr/>
        </p:nvPicPr>
        <p:blipFill>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877274" y="225653"/>
            <a:ext cx="1973850" cy="197385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161316" y="1935516"/>
            <a:ext cx="2618024" cy="338554"/>
          </a:xfrm>
          <a:prstGeom prst="rect">
            <a:avLst/>
          </a:prstGeom>
          <a:noFill/>
        </p:spPr>
        <p:txBody>
          <a:bodyPr wrap="none" rtlCol="0">
            <a:spAutoFit/>
          </a:bodyPr>
          <a:lstStyle/>
          <a:p>
            <a:r>
              <a:rPr lang="en-US" altLang="ko-KR" sz="1600" b="1" dirty="0">
                <a:solidFill>
                  <a:srgbClr val="0070C0"/>
                </a:solidFill>
                <a:latin typeface="Times New Roman" panose="02020603050405020304" pitchFamily="18" charset="0"/>
                <a:cs typeface="Times New Roman" panose="02020603050405020304" pitchFamily="18" charset="0"/>
              </a:rPr>
              <a:t>$</a:t>
            </a:r>
            <a:r>
              <a:rPr lang="en-US" altLang="ko-KR" sz="1600" b="1" dirty="0" err="1">
                <a:solidFill>
                  <a:srgbClr val="0070C0"/>
                </a:solidFill>
                <a:latin typeface="Times New Roman" panose="02020603050405020304" pitchFamily="18" charset="0"/>
                <a:cs typeface="Times New Roman" panose="02020603050405020304" pitchFamily="18" charset="0"/>
              </a:rPr>
              <a:t>sudo</a:t>
            </a:r>
            <a:r>
              <a:rPr lang="en-US" altLang="ko-KR" sz="1600" b="1" dirty="0">
                <a:solidFill>
                  <a:srgbClr val="0070C0"/>
                </a:solidFill>
                <a:latin typeface="Times New Roman" panose="02020603050405020304" pitchFamily="18" charset="0"/>
                <a:cs typeface="Times New Roman" panose="02020603050405020304" pitchFamily="18" charset="0"/>
              </a:rPr>
              <a:t> apt-get install gcc-4.9</a:t>
            </a:r>
            <a:endParaRPr lang="en-US" altLang="ko-KR" sz="2000" dirty="0">
              <a:solidFill>
                <a:srgbClr val="0070C0"/>
              </a:solidFill>
            </a:endParaRPr>
          </a:p>
        </p:txBody>
      </p:sp>
      <p:pic>
        <p:nvPicPr>
          <p:cNvPr id="9" name="그림 8"/>
          <p:cNvPicPr>
            <a:picLocks noChangeAspect="1"/>
          </p:cNvPicPr>
          <p:nvPr/>
        </p:nvPicPr>
        <p:blipFill>
          <a:blip r:embed="rId4"/>
          <a:stretch>
            <a:fillRect/>
          </a:stretch>
        </p:blipFill>
        <p:spPr>
          <a:xfrm>
            <a:off x="4696026" y="2736765"/>
            <a:ext cx="2261286" cy="918647"/>
          </a:xfrm>
          <a:prstGeom prst="rect">
            <a:avLst/>
          </a:prstGeom>
        </p:spPr>
      </p:pic>
      <p:pic>
        <p:nvPicPr>
          <p:cNvPr id="10" name="그림 9"/>
          <p:cNvPicPr>
            <a:picLocks noChangeAspect="1"/>
          </p:cNvPicPr>
          <p:nvPr/>
        </p:nvPicPr>
        <p:blipFill>
          <a:blip r:embed="rId5"/>
          <a:stretch>
            <a:fillRect/>
          </a:stretch>
        </p:blipFill>
        <p:spPr>
          <a:xfrm>
            <a:off x="1248749" y="2750537"/>
            <a:ext cx="3076575" cy="904875"/>
          </a:xfrm>
          <a:prstGeom prst="rect">
            <a:avLst/>
          </a:prstGeom>
        </p:spPr>
      </p:pic>
      <p:sp>
        <p:nvSpPr>
          <p:cNvPr id="23" name="TextBox 22"/>
          <p:cNvSpPr txBox="1"/>
          <p:nvPr/>
        </p:nvSpPr>
        <p:spPr>
          <a:xfrm>
            <a:off x="3042764" y="2320041"/>
            <a:ext cx="1401346" cy="338554"/>
          </a:xfrm>
          <a:prstGeom prst="rect">
            <a:avLst/>
          </a:prstGeom>
          <a:noFill/>
        </p:spPr>
        <p:txBody>
          <a:bodyPr wrap="none" rtlCol="0">
            <a:spAutoFit/>
          </a:bodyPr>
          <a:lstStyle/>
          <a:p>
            <a:r>
              <a:rPr lang="en-US" altLang="ko-KR" sz="1600" b="1" dirty="0">
                <a:solidFill>
                  <a:srgbClr val="0070C0"/>
                </a:solidFill>
                <a:latin typeface="Times New Roman" panose="02020603050405020304" pitchFamily="18" charset="0"/>
                <a:cs typeface="Times New Roman" panose="02020603050405020304" pitchFamily="18" charset="0"/>
              </a:rPr>
              <a:t>$</a:t>
            </a:r>
            <a:r>
              <a:rPr lang="en-US" altLang="ko-KR" sz="1600" b="1" dirty="0" err="1">
                <a:solidFill>
                  <a:srgbClr val="0070C0"/>
                </a:solidFill>
                <a:latin typeface="Times New Roman" panose="02020603050405020304" pitchFamily="18" charset="0"/>
                <a:cs typeface="Times New Roman" panose="02020603050405020304" pitchFamily="18" charset="0"/>
              </a:rPr>
              <a:t>gcc</a:t>
            </a:r>
            <a:r>
              <a:rPr lang="en-US" altLang="ko-KR" sz="1600" b="1" dirty="0">
                <a:solidFill>
                  <a:srgbClr val="0070C0"/>
                </a:solidFill>
                <a:latin typeface="Times New Roman" panose="02020603050405020304" pitchFamily="18" charset="0"/>
                <a:cs typeface="Times New Roman" panose="02020603050405020304" pitchFamily="18" charset="0"/>
              </a:rPr>
              <a:t> --version</a:t>
            </a:r>
            <a:endParaRPr lang="en-US" altLang="ko-KR" sz="2000" dirty="0">
              <a:solidFill>
                <a:srgbClr val="0070C0"/>
              </a:solidFill>
            </a:endParaRPr>
          </a:p>
        </p:txBody>
      </p:sp>
      <p:sp>
        <p:nvSpPr>
          <p:cNvPr id="25" name="TextBox 24"/>
          <p:cNvSpPr txBox="1"/>
          <p:nvPr/>
        </p:nvSpPr>
        <p:spPr>
          <a:xfrm>
            <a:off x="2068982" y="3673273"/>
            <a:ext cx="963725" cy="338554"/>
          </a:xfrm>
          <a:prstGeom prst="rect">
            <a:avLst/>
          </a:prstGeom>
          <a:noFill/>
        </p:spPr>
        <p:txBody>
          <a:bodyPr wrap="none" rtlCol="0">
            <a:spAutoFit/>
          </a:bodyPr>
          <a:lstStyle/>
          <a:p>
            <a:r>
              <a:rPr lang="en-US" altLang="ko-KR" sz="1600" b="1" dirty="0">
                <a:solidFill>
                  <a:srgbClr val="0070C0"/>
                </a:solidFill>
                <a:latin typeface="Times New Roman" panose="02020603050405020304" pitchFamily="18" charset="0"/>
                <a:cs typeface="Times New Roman" panose="02020603050405020304" pitchFamily="18" charset="0"/>
              </a:rPr>
              <a:t>&lt; NUC &gt;</a:t>
            </a:r>
            <a:endParaRPr lang="en-US" altLang="ko-KR" sz="2000" dirty="0">
              <a:solidFill>
                <a:srgbClr val="0070C0"/>
              </a:solidFill>
            </a:endParaRPr>
          </a:p>
        </p:txBody>
      </p:sp>
      <p:sp>
        <p:nvSpPr>
          <p:cNvPr id="26" name="TextBox 25"/>
          <p:cNvSpPr txBox="1"/>
          <p:nvPr/>
        </p:nvSpPr>
        <p:spPr>
          <a:xfrm>
            <a:off x="5344806" y="3675605"/>
            <a:ext cx="795411" cy="338554"/>
          </a:xfrm>
          <a:prstGeom prst="rect">
            <a:avLst/>
          </a:prstGeom>
          <a:noFill/>
        </p:spPr>
        <p:txBody>
          <a:bodyPr wrap="none" rtlCol="0">
            <a:spAutoFit/>
          </a:bodyPr>
          <a:lstStyle/>
          <a:p>
            <a:r>
              <a:rPr lang="en-US" altLang="ko-KR" sz="1600" b="1" dirty="0">
                <a:solidFill>
                  <a:srgbClr val="0070C0"/>
                </a:solidFill>
                <a:latin typeface="Times New Roman" panose="02020603050405020304" pitchFamily="18" charset="0"/>
                <a:cs typeface="Times New Roman" panose="02020603050405020304" pitchFamily="18" charset="0"/>
              </a:rPr>
              <a:t>&lt; pi2 &gt;</a:t>
            </a:r>
            <a:endParaRPr lang="en-US" altLang="ko-KR" sz="2000" dirty="0">
              <a:solidFill>
                <a:srgbClr val="0070C0"/>
              </a:solidFill>
            </a:endParaRPr>
          </a:p>
        </p:txBody>
      </p:sp>
      <p:sp>
        <p:nvSpPr>
          <p:cNvPr id="27" name="TextBox 26"/>
          <p:cNvSpPr txBox="1"/>
          <p:nvPr/>
        </p:nvSpPr>
        <p:spPr>
          <a:xfrm>
            <a:off x="1356409" y="4565583"/>
            <a:ext cx="4896982" cy="830997"/>
          </a:xfrm>
          <a:prstGeom prst="rect">
            <a:avLst/>
          </a:prstGeom>
          <a:noFill/>
        </p:spPr>
        <p:txBody>
          <a:bodyPr wrap="none" rtlCol="0">
            <a:spAutoFit/>
          </a:bodyPr>
          <a:lstStyle/>
          <a:p>
            <a:r>
              <a:rPr lang="en-US" altLang="ko-KR" sz="1600" b="1" dirty="0">
                <a:solidFill>
                  <a:srgbClr val="0070C0"/>
                </a:solidFill>
                <a:latin typeface="Times New Roman" panose="02020603050405020304" pitchFamily="18" charset="0"/>
                <a:cs typeface="Times New Roman" panose="02020603050405020304" pitchFamily="18" charset="0"/>
              </a:rPr>
              <a:t>$</a:t>
            </a:r>
            <a:r>
              <a:rPr lang="en-US" altLang="ko-KR" sz="1600" b="1" dirty="0" err="1">
                <a:solidFill>
                  <a:srgbClr val="0070C0"/>
                </a:solidFill>
                <a:latin typeface="Times New Roman" panose="02020603050405020304" pitchFamily="18" charset="0"/>
                <a:cs typeface="Times New Roman" panose="02020603050405020304" pitchFamily="18" charset="0"/>
              </a:rPr>
              <a:t>sudo</a:t>
            </a:r>
            <a:r>
              <a:rPr lang="en-US" altLang="ko-KR" sz="1600" b="1" dirty="0">
                <a:solidFill>
                  <a:srgbClr val="0070C0"/>
                </a:solidFill>
                <a:latin typeface="Times New Roman" panose="02020603050405020304" pitchFamily="18" charset="0"/>
                <a:cs typeface="Times New Roman" panose="02020603050405020304" pitchFamily="18" charset="0"/>
              </a:rPr>
              <a:t> add-apt-repository </a:t>
            </a:r>
            <a:r>
              <a:rPr lang="en-US" altLang="ko-KR" sz="1600" b="1" dirty="0" err="1">
                <a:solidFill>
                  <a:srgbClr val="0070C0"/>
                </a:solidFill>
                <a:latin typeface="Times New Roman" panose="02020603050405020304" pitchFamily="18" charset="0"/>
                <a:cs typeface="Times New Roman" panose="02020603050405020304" pitchFamily="18" charset="0"/>
              </a:rPr>
              <a:t>ppa:ubuntu-toolchain-r</a:t>
            </a:r>
            <a:r>
              <a:rPr lang="en-US" altLang="ko-KR" sz="1600" b="1" dirty="0">
                <a:solidFill>
                  <a:srgbClr val="0070C0"/>
                </a:solidFill>
                <a:latin typeface="Times New Roman" panose="02020603050405020304" pitchFamily="18" charset="0"/>
                <a:cs typeface="Times New Roman" panose="02020603050405020304" pitchFamily="18" charset="0"/>
              </a:rPr>
              <a:t>/test</a:t>
            </a:r>
          </a:p>
          <a:p>
            <a:r>
              <a:rPr lang="en-US" altLang="ko-KR" sz="1600" b="1" dirty="0">
                <a:solidFill>
                  <a:srgbClr val="0070C0"/>
                </a:solidFill>
                <a:latin typeface="Times New Roman" panose="02020603050405020304" pitchFamily="18" charset="0"/>
                <a:cs typeface="Times New Roman" panose="02020603050405020304" pitchFamily="18" charset="0"/>
              </a:rPr>
              <a:t>$</a:t>
            </a:r>
            <a:r>
              <a:rPr lang="en-US" altLang="ko-KR" sz="1600" b="1" dirty="0" err="1">
                <a:solidFill>
                  <a:srgbClr val="0070C0"/>
                </a:solidFill>
                <a:latin typeface="Times New Roman" panose="02020603050405020304" pitchFamily="18" charset="0"/>
                <a:cs typeface="Times New Roman" panose="02020603050405020304" pitchFamily="18" charset="0"/>
              </a:rPr>
              <a:t>sudo</a:t>
            </a:r>
            <a:r>
              <a:rPr lang="en-US" altLang="ko-KR" sz="1600" b="1" dirty="0">
                <a:solidFill>
                  <a:srgbClr val="0070C0"/>
                </a:solidFill>
                <a:latin typeface="Times New Roman" panose="02020603050405020304" pitchFamily="18" charset="0"/>
                <a:cs typeface="Times New Roman" panose="02020603050405020304" pitchFamily="18" charset="0"/>
              </a:rPr>
              <a:t> apt-get update</a:t>
            </a:r>
          </a:p>
          <a:p>
            <a:r>
              <a:rPr lang="en-US" altLang="ko-KR" sz="1600" b="1" dirty="0">
                <a:solidFill>
                  <a:srgbClr val="0070C0"/>
                </a:solidFill>
                <a:latin typeface="Times New Roman" panose="02020603050405020304" pitchFamily="18" charset="0"/>
                <a:cs typeface="Times New Roman" panose="02020603050405020304" pitchFamily="18" charset="0"/>
              </a:rPr>
              <a:t>$</a:t>
            </a:r>
            <a:r>
              <a:rPr lang="en-US" altLang="ko-KR" sz="1600" b="1" dirty="0" err="1">
                <a:solidFill>
                  <a:srgbClr val="0070C0"/>
                </a:solidFill>
                <a:latin typeface="Times New Roman" panose="02020603050405020304" pitchFamily="18" charset="0"/>
                <a:cs typeface="Times New Roman" panose="02020603050405020304" pitchFamily="18" charset="0"/>
              </a:rPr>
              <a:t>sudo</a:t>
            </a:r>
            <a:r>
              <a:rPr lang="en-US" altLang="ko-KR" sz="1600" b="1" dirty="0">
                <a:solidFill>
                  <a:srgbClr val="0070C0"/>
                </a:solidFill>
                <a:latin typeface="Times New Roman" panose="02020603050405020304" pitchFamily="18" charset="0"/>
                <a:cs typeface="Times New Roman" panose="02020603050405020304" pitchFamily="18" charset="0"/>
              </a:rPr>
              <a:t> apt-get install gcc-4.9</a:t>
            </a:r>
            <a:endParaRPr lang="en-US" altLang="ko-KR" sz="2000" dirty="0">
              <a:solidFill>
                <a:srgbClr val="0070C0"/>
              </a:solidFill>
            </a:endParaRPr>
          </a:p>
        </p:txBody>
      </p:sp>
      <p:pic>
        <p:nvPicPr>
          <p:cNvPr id="28" name="그림 27"/>
          <p:cNvPicPr>
            <a:picLocks noChangeAspect="1"/>
          </p:cNvPicPr>
          <p:nvPr/>
        </p:nvPicPr>
        <p:blipFill>
          <a:blip r:embed="rId6"/>
          <a:stretch>
            <a:fillRect/>
          </a:stretch>
        </p:blipFill>
        <p:spPr>
          <a:xfrm>
            <a:off x="3946109" y="4950108"/>
            <a:ext cx="4230002" cy="1855791"/>
          </a:xfrm>
          <a:prstGeom prst="rect">
            <a:avLst/>
          </a:prstGeom>
        </p:spPr>
      </p:pic>
      <p:sp>
        <p:nvSpPr>
          <p:cNvPr id="14" name="슬라이드 번호 개체 틀 1"/>
          <p:cNvSpPr>
            <a:spLocks noGrp="1"/>
          </p:cNvSpPr>
          <p:nvPr>
            <p:ph type="sldNum" sz="quarter" idx="12"/>
          </p:nvPr>
        </p:nvSpPr>
        <p:spPr>
          <a:xfrm>
            <a:off x="8638823" y="6492874"/>
            <a:ext cx="512638" cy="365125"/>
          </a:xfrm>
        </p:spPr>
        <p:txBody>
          <a:bodyPr/>
          <a:lstStyle/>
          <a:p>
            <a:r>
              <a:rPr lang="en-US" altLang="ko-KR" dirty="0"/>
              <a:t>64</a:t>
            </a:r>
            <a:endParaRPr lang="ko-KR" altLang="en-US" dirty="0"/>
          </a:p>
        </p:txBody>
      </p:sp>
    </p:spTree>
    <p:extLst>
      <p:ext uri="{BB962C8B-B14F-4D97-AF65-F5344CB8AC3E}">
        <p14:creationId xmlns:p14="http://schemas.microsoft.com/office/powerpoint/2010/main" val="16510841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a:t>Linux Beginner Guide</a:t>
            </a:r>
            <a:endParaRPr lang="ko-KR" altLang="en-US" sz="2800" dirty="0"/>
          </a:p>
        </p:txBody>
      </p:sp>
      <p:sp>
        <p:nvSpPr>
          <p:cNvPr id="15" name="내용 개체 틀 2"/>
          <p:cNvSpPr>
            <a:spLocks noGrp="1"/>
          </p:cNvSpPr>
          <p:nvPr>
            <p:ph idx="1"/>
          </p:nvPr>
        </p:nvSpPr>
        <p:spPr>
          <a:xfrm>
            <a:off x="508001" y="1532238"/>
            <a:ext cx="7927545" cy="4959178"/>
          </a:xfrm>
        </p:spPr>
        <p:txBody>
          <a:bodyPr>
            <a:normAutofit/>
          </a:bodyPr>
          <a:lstStyle/>
          <a:p>
            <a:r>
              <a:rPr lang="en-US" altLang="ko-KR" dirty="0"/>
              <a:t>gcc-4.9 </a:t>
            </a:r>
            <a:r>
              <a:rPr lang="ko-KR" altLang="en-US" dirty="0"/>
              <a:t>설치</a:t>
            </a:r>
            <a:r>
              <a:rPr lang="en-US" altLang="ko-KR" dirty="0"/>
              <a:t>(NUC &amp; Pi2)</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pPr lvl="1"/>
            <a:r>
              <a:rPr lang="en-US" altLang="ko-KR" dirty="0"/>
              <a:t>version </a:t>
            </a:r>
            <a:r>
              <a:rPr lang="ko-KR" altLang="en-US" dirty="0"/>
              <a:t>확인</a:t>
            </a:r>
            <a:endParaRPr lang="en-US" altLang="ko-KR" dirty="0"/>
          </a:p>
          <a:p>
            <a:pPr lvl="1"/>
            <a:endParaRPr lang="en-US" altLang="ko-KR" dirty="0"/>
          </a:p>
          <a:p>
            <a:pPr lvl="1"/>
            <a:endParaRPr lang="en-US" altLang="ko-KR" dirty="0"/>
          </a:p>
          <a:p>
            <a:pPr lvl="1"/>
            <a:r>
              <a:rPr lang="en-US" altLang="ko-KR" dirty="0"/>
              <a:t>link </a:t>
            </a:r>
            <a:r>
              <a:rPr lang="ko-KR" altLang="en-US" dirty="0"/>
              <a:t>설정을 해주면 된다</a:t>
            </a:r>
            <a:r>
              <a:rPr lang="en-US" altLang="ko-KR" dirty="0"/>
              <a:t>. </a:t>
            </a:r>
          </a:p>
        </p:txBody>
      </p:sp>
      <p:pic>
        <p:nvPicPr>
          <p:cNvPr id="1028" name="Picture 4" descr="http://tgigeeks.net/onewebstatic/5b2a984d7b-I'm%20running%20loads!.jpg"/>
          <p:cNvPicPr>
            <a:picLocks noChangeAspect="1" noChangeArrowheads="1"/>
          </p:cNvPicPr>
          <p:nvPr/>
        </p:nvPicPr>
        <p:blipFill>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877274" y="225653"/>
            <a:ext cx="1973850" cy="1973850"/>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p:cNvPicPr>
            <a:picLocks noChangeAspect="1"/>
          </p:cNvPicPr>
          <p:nvPr/>
        </p:nvPicPr>
        <p:blipFill>
          <a:blip r:embed="rId4"/>
          <a:stretch>
            <a:fillRect/>
          </a:stretch>
        </p:blipFill>
        <p:spPr>
          <a:xfrm>
            <a:off x="910410" y="1930400"/>
            <a:ext cx="4790174" cy="2698105"/>
          </a:xfrm>
          <a:prstGeom prst="rect">
            <a:avLst/>
          </a:prstGeom>
        </p:spPr>
      </p:pic>
      <p:pic>
        <p:nvPicPr>
          <p:cNvPr id="5" name="그림 4"/>
          <p:cNvPicPr>
            <a:picLocks noChangeAspect="1"/>
          </p:cNvPicPr>
          <p:nvPr/>
        </p:nvPicPr>
        <p:blipFill>
          <a:blip r:embed="rId5"/>
          <a:stretch>
            <a:fillRect/>
          </a:stretch>
        </p:blipFill>
        <p:spPr>
          <a:xfrm>
            <a:off x="910410" y="5092570"/>
            <a:ext cx="4755034" cy="705694"/>
          </a:xfrm>
          <a:prstGeom prst="rect">
            <a:avLst/>
          </a:prstGeom>
        </p:spPr>
      </p:pic>
      <p:pic>
        <p:nvPicPr>
          <p:cNvPr id="7" name="그림 6"/>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31467" y="4523705"/>
            <a:ext cx="1236597" cy="1552232"/>
          </a:xfrm>
          <a:prstGeom prst="rect">
            <a:avLst/>
          </a:prstGeom>
        </p:spPr>
      </p:pic>
      <p:sp>
        <p:nvSpPr>
          <p:cNvPr id="9" name="슬라이드 번호 개체 틀 1"/>
          <p:cNvSpPr>
            <a:spLocks noGrp="1"/>
          </p:cNvSpPr>
          <p:nvPr>
            <p:ph type="sldNum" sz="quarter" idx="12"/>
          </p:nvPr>
        </p:nvSpPr>
        <p:spPr>
          <a:xfrm>
            <a:off x="8638823" y="6492874"/>
            <a:ext cx="512638" cy="365125"/>
          </a:xfrm>
        </p:spPr>
        <p:txBody>
          <a:bodyPr/>
          <a:lstStyle/>
          <a:p>
            <a:r>
              <a:rPr lang="en-US" altLang="ko-KR" dirty="0"/>
              <a:t>65</a:t>
            </a:r>
            <a:endParaRPr lang="ko-KR" altLang="en-US" dirty="0"/>
          </a:p>
        </p:txBody>
      </p:sp>
    </p:spTree>
    <p:extLst>
      <p:ext uri="{BB962C8B-B14F-4D97-AF65-F5344CB8AC3E}">
        <p14:creationId xmlns:p14="http://schemas.microsoft.com/office/powerpoint/2010/main" val="34093504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a:t>Linux Beginner Guide</a:t>
            </a:r>
            <a:endParaRPr lang="ko-KR" altLang="en-US" sz="2800" dirty="0"/>
          </a:p>
        </p:txBody>
      </p:sp>
      <p:sp>
        <p:nvSpPr>
          <p:cNvPr id="15" name="내용 개체 틀 2"/>
          <p:cNvSpPr>
            <a:spLocks noGrp="1"/>
          </p:cNvSpPr>
          <p:nvPr>
            <p:ph idx="1"/>
          </p:nvPr>
        </p:nvSpPr>
        <p:spPr>
          <a:xfrm>
            <a:off x="508001" y="1532238"/>
            <a:ext cx="7927545" cy="4959178"/>
          </a:xfrm>
        </p:spPr>
        <p:txBody>
          <a:bodyPr>
            <a:normAutofit/>
          </a:bodyPr>
          <a:lstStyle/>
          <a:p>
            <a:r>
              <a:rPr lang="en-US" altLang="ko-KR" dirty="0"/>
              <a:t>gcc-4.9 link </a:t>
            </a:r>
            <a:r>
              <a:rPr lang="ko-KR" altLang="en-US" dirty="0"/>
              <a:t>설정</a:t>
            </a:r>
            <a:endParaRPr lang="en-US" altLang="ko-KR" dirty="0"/>
          </a:p>
          <a:p>
            <a:pPr lvl="1"/>
            <a:r>
              <a:rPr lang="ko-KR" altLang="en-US" dirty="0"/>
              <a:t>현재 </a:t>
            </a:r>
            <a:r>
              <a:rPr lang="en-US" altLang="ko-KR" dirty="0"/>
              <a:t>gcc-4.8 version </a:t>
            </a:r>
            <a:r>
              <a:rPr lang="ko-KR" altLang="en-US" dirty="0"/>
              <a:t>이 </a:t>
            </a:r>
            <a:r>
              <a:rPr lang="en-US" altLang="ko-KR" dirty="0"/>
              <a:t>link </a:t>
            </a:r>
            <a:r>
              <a:rPr lang="ko-KR" altLang="en-US" dirty="0"/>
              <a:t>되어 있음</a:t>
            </a:r>
            <a:r>
              <a:rPr lang="en-US" altLang="ko-KR" dirty="0"/>
              <a:t> </a:t>
            </a:r>
          </a:p>
          <a:p>
            <a:pPr lvl="1"/>
            <a:r>
              <a:rPr lang="ko-KR" altLang="en-US" dirty="0"/>
              <a:t>현재의</a:t>
            </a:r>
            <a:r>
              <a:rPr lang="en-US" altLang="ko-KR" dirty="0"/>
              <a:t> link </a:t>
            </a:r>
            <a:r>
              <a:rPr lang="ko-KR" altLang="en-US" dirty="0"/>
              <a:t>를 지우고 </a:t>
            </a:r>
            <a:r>
              <a:rPr lang="en-US" altLang="ko-KR" dirty="0"/>
              <a:t>4.9 version</a:t>
            </a:r>
            <a:r>
              <a:rPr lang="ko-KR" altLang="en-US" dirty="0"/>
              <a:t>으로</a:t>
            </a:r>
            <a:r>
              <a:rPr lang="en-US" altLang="ko-KR" dirty="0"/>
              <a:t> </a:t>
            </a:r>
            <a:r>
              <a:rPr lang="ko-KR" altLang="en-US" dirty="0"/>
              <a:t>재설정</a:t>
            </a:r>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p:txBody>
      </p:sp>
      <p:pic>
        <p:nvPicPr>
          <p:cNvPr id="1028" name="Picture 4" descr="http://tgigeeks.net/onewebstatic/5b2a984d7b-I'm%20running%20loads!.jpg"/>
          <p:cNvPicPr>
            <a:picLocks noChangeAspect="1" noChangeArrowheads="1"/>
          </p:cNvPicPr>
          <p:nvPr/>
        </p:nvPicPr>
        <p:blipFill>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877274" y="225653"/>
            <a:ext cx="1973850" cy="1973850"/>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p:cNvPicPr>
            <a:picLocks noChangeAspect="1"/>
          </p:cNvPicPr>
          <p:nvPr/>
        </p:nvPicPr>
        <p:blipFill>
          <a:blip r:embed="rId4"/>
          <a:stretch>
            <a:fillRect/>
          </a:stretch>
        </p:blipFill>
        <p:spPr>
          <a:xfrm>
            <a:off x="1216366" y="3304286"/>
            <a:ext cx="5514975" cy="2095500"/>
          </a:xfrm>
          <a:prstGeom prst="rect">
            <a:avLst/>
          </a:prstGeom>
        </p:spPr>
      </p:pic>
      <p:pic>
        <p:nvPicPr>
          <p:cNvPr id="10" name="그림 9"/>
          <p:cNvPicPr>
            <a:picLocks noChangeAspect="1"/>
          </p:cNvPicPr>
          <p:nvPr/>
        </p:nvPicPr>
        <p:blipFill>
          <a:blip r:embed="rId5">
            <a:clrChange>
              <a:clrFrom>
                <a:srgbClr val="FFFFFF"/>
              </a:clrFrom>
              <a:clrTo>
                <a:srgbClr val="FFFFFF">
                  <a:alpha val="0"/>
                </a:srgbClr>
              </a:clrTo>
            </a:clrChange>
          </a:blip>
          <a:stretch>
            <a:fillRect/>
          </a:stretch>
        </p:blipFill>
        <p:spPr>
          <a:xfrm>
            <a:off x="6707316" y="3907396"/>
            <a:ext cx="876127" cy="876127"/>
          </a:xfrm>
          <a:prstGeom prst="rect">
            <a:avLst/>
          </a:prstGeom>
        </p:spPr>
      </p:pic>
      <p:sp>
        <p:nvSpPr>
          <p:cNvPr id="14" name="TextBox 13"/>
          <p:cNvSpPr txBox="1"/>
          <p:nvPr/>
        </p:nvSpPr>
        <p:spPr>
          <a:xfrm>
            <a:off x="1216366" y="2719511"/>
            <a:ext cx="4980851" cy="584775"/>
          </a:xfrm>
          <a:prstGeom prst="rect">
            <a:avLst/>
          </a:prstGeom>
          <a:noFill/>
        </p:spPr>
        <p:txBody>
          <a:bodyPr wrap="none" rtlCol="0">
            <a:spAutoFit/>
          </a:bodyPr>
          <a:lstStyle/>
          <a:p>
            <a:r>
              <a:rPr lang="en-US" altLang="ko-KR" sz="1600" b="1" dirty="0">
                <a:solidFill>
                  <a:srgbClr val="0070C0"/>
                </a:solidFill>
                <a:latin typeface="Times New Roman" panose="02020603050405020304" pitchFamily="18" charset="0"/>
                <a:cs typeface="Times New Roman" panose="02020603050405020304" pitchFamily="18" charset="0"/>
              </a:rPr>
              <a:t>$</a:t>
            </a:r>
            <a:r>
              <a:rPr lang="en-US" altLang="ko-KR" sz="1600" b="1" dirty="0" err="1">
                <a:solidFill>
                  <a:srgbClr val="0070C0"/>
                </a:solidFill>
                <a:latin typeface="Times New Roman" panose="02020603050405020304" pitchFamily="18" charset="0"/>
                <a:cs typeface="Times New Roman" panose="02020603050405020304" pitchFamily="18" charset="0"/>
              </a:rPr>
              <a:t>sudo</a:t>
            </a:r>
            <a:r>
              <a:rPr lang="en-US" altLang="ko-KR" sz="1600" b="1" dirty="0">
                <a:solidFill>
                  <a:srgbClr val="0070C0"/>
                </a:solidFill>
                <a:latin typeface="Times New Roman" panose="02020603050405020304" pitchFamily="18" charset="0"/>
                <a:cs typeface="Times New Roman" panose="02020603050405020304" pitchFamily="18" charset="0"/>
              </a:rPr>
              <a:t> </a:t>
            </a:r>
            <a:r>
              <a:rPr lang="en-US" altLang="ko-KR" sz="1600" b="1" dirty="0" err="1">
                <a:solidFill>
                  <a:srgbClr val="0070C0"/>
                </a:solidFill>
                <a:latin typeface="Times New Roman" panose="02020603050405020304" pitchFamily="18" charset="0"/>
                <a:cs typeface="Times New Roman" panose="02020603050405020304" pitchFamily="18" charset="0"/>
              </a:rPr>
              <a:t>rm</a:t>
            </a:r>
            <a:r>
              <a:rPr lang="en-US" altLang="ko-KR" sz="1600" b="1" dirty="0">
                <a:solidFill>
                  <a:srgbClr val="0070C0"/>
                </a:solidFill>
                <a:latin typeface="Times New Roman" panose="02020603050405020304" pitchFamily="18" charset="0"/>
                <a:cs typeface="Times New Roman" panose="02020603050405020304" pitchFamily="18" charset="0"/>
              </a:rPr>
              <a:t> /</a:t>
            </a:r>
            <a:r>
              <a:rPr lang="en-US" altLang="ko-KR" sz="1600" b="1" dirty="0" err="1">
                <a:solidFill>
                  <a:srgbClr val="0070C0"/>
                </a:solidFill>
                <a:latin typeface="Times New Roman" panose="02020603050405020304" pitchFamily="18" charset="0"/>
                <a:cs typeface="Times New Roman" panose="02020603050405020304" pitchFamily="18" charset="0"/>
              </a:rPr>
              <a:t>usr</a:t>
            </a:r>
            <a:r>
              <a:rPr lang="en-US" altLang="ko-KR" sz="1600" b="1" dirty="0">
                <a:solidFill>
                  <a:srgbClr val="0070C0"/>
                </a:solidFill>
                <a:latin typeface="Times New Roman" panose="02020603050405020304" pitchFamily="18" charset="0"/>
                <a:cs typeface="Times New Roman" panose="02020603050405020304" pitchFamily="18" charset="0"/>
              </a:rPr>
              <a:t>/bin/</a:t>
            </a:r>
            <a:r>
              <a:rPr lang="en-US" altLang="ko-KR" sz="1600" b="1" dirty="0" err="1">
                <a:solidFill>
                  <a:srgbClr val="0070C0"/>
                </a:solidFill>
                <a:latin typeface="Times New Roman" panose="02020603050405020304" pitchFamily="18" charset="0"/>
                <a:cs typeface="Times New Roman" panose="02020603050405020304" pitchFamily="18" charset="0"/>
              </a:rPr>
              <a:t>gcc</a:t>
            </a:r>
            <a:r>
              <a:rPr lang="en-US" altLang="ko-KR" sz="1600" b="1" dirty="0">
                <a:solidFill>
                  <a:srgbClr val="0070C0"/>
                </a:solidFill>
                <a:latin typeface="Times New Roman" panose="02020603050405020304" pitchFamily="18" charset="0"/>
                <a:cs typeface="Times New Roman" panose="02020603050405020304" pitchFamily="18" charset="0"/>
              </a:rPr>
              <a:t>		: </a:t>
            </a:r>
            <a:r>
              <a:rPr lang="en-US" altLang="ko-KR" sz="1600" b="1" dirty="0">
                <a:solidFill>
                  <a:srgbClr val="FF0000"/>
                </a:solidFill>
                <a:latin typeface="Times New Roman" panose="02020603050405020304" pitchFamily="18" charset="0"/>
                <a:cs typeface="Times New Roman" panose="02020603050405020304" pitchFamily="18" charset="0"/>
              </a:rPr>
              <a:t>link </a:t>
            </a:r>
            <a:r>
              <a:rPr lang="ko-KR" altLang="en-US" sz="1600" b="1" dirty="0">
                <a:solidFill>
                  <a:srgbClr val="FF0000"/>
                </a:solidFill>
                <a:latin typeface="Times New Roman" panose="02020603050405020304" pitchFamily="18" charset="0"/>
                <a:cs typeface="Times New Roman" panose="02020603050405020304" pitchFamily="18" charset="0"/>
              </a:rPr>
              <a:t>삭제</a:t>
            </a:r>
            <a:endParaRPr lang="en-US" altLang="ko-KR" sz="1600" b="1" dirty="0">
              <a:solidFill>
                <a:srgbClr val="FF0000"/>
              </a:solidFill>
              <a:latin typeface="Times New Roman" panose="02020603050405020304" pitchFamily="18" charset="0"/>
              <a:cs typeface="Times New Roman" panose="02020603050405020304" pitchFamily="18" charset="0"/>
            </a:endParaRPr>
          </a:p>
          <a:p>
            <a:r>
              <a:rPr lang="en-US" altLang="ko-KR" sz="1600" b="1" dirty="0">
                <a:solidFill>
                  <a:srgbClr val="0070C0"/>
                </a:solidFill>
                <a:latin typeface="Times New Roman" panose="02020603050405020304" pitchFamily="18" charset="0"/>
                <a:cs typeface="Times New Roman" panose="02020603050405020304" pitchFamily="18" charset="0"/>
              </a:rPr>
              <a:t>$</a:t>
            </a:r>
            <a:r>
              <a:rPr lang="en-US" altLang="ko-KR" sz="1600" b="1" dirty="0" err="1">
                <a:solidFill>
                  <a:srgbClr val="0070C0"/>
                </a:solidFill>
                <a:latin typeface="Times New Roman" panose="02020603050405020304" pitchFamily="18" charset="0"/>
                <a:cs typeface="Times New Roman" panose="02020603050405020304" pitchFamily="18" charset="0"/>
              </a:rPr>
              <a:t>sudo</a:t>
            </a:r>
            <a:r>
              <a:rPr lang="en-US" altLang="ko-KR" sz="1600" b="1" dirty="0">
                <a:solidFill>
                  <a:srgbClr val="0070C0"/>
                </a:solidFill>
                <a:latin typeface="Times New Roman" panose="02020603050405020304" pitchFamily="18" charset="0"/>
                <a:cs typeface="Times New Roman" panose="02020603050405020304" pitchFamily="18" charset="0"/>
              </a:rPr>
              <a:t> ln –s /</a:t>
            </a:r>
            <a:r>
              <a:rPr lang="en-US" altLang="ko-KR" sz="1600" b="1" dirty="0" err="1">
                <a:solidFill>
                  <a:srgbClr val="0070C0"/>
                </a:solidFill>
                <a:latin typeface="Times New Roman" panose="02020603050405020304" pitchFamily="18" charset="0"/>
                <a:cs typeface="Times New Roman" panose="02020603050405020304" pitchFamily="18" charset="0"/>
              </a:rPr>
              <a:t>usr</a:t>
            </a:r>
            <a:r>
              <a:rPr lang="en-US" altLang="ko-KR" sz="1600" b="1" dirty="0">
                <a:solidFill>
                  <a:srgbClr val="0070C0"/>
                </a:solidFill>
                <a:latin typeface="Times New Roman" panose="02020603050405020304" pitchFamily="18" charset="0"/>
                <a:cs typeface="Times New Roman" panose="02020603050405020304" pitchFamily="18" charset="0"/>
              </a:rPr>
              <a:t>/bin/gcc-4.9 /</a:t>
            </a:r>
            <a:r>
              <a:rPr lang="en-US" altLang="ko-KR" sz="1600" b="1" dirty="0" err="1">
                <a:solidFill>
                  <a:srgbClr val="0070C0"/>
                </a:solidFill>
                <a:latin typeface="Times New Roman" panose="02020603050405020304" pitchFamily="18" charset="0"/>
                <a:cs typeface="Times New Roman" panose="02020603050405020304" pitchFamily="18" charset="0"/>
              </a:rPr>
              <a:t>usr</a:t>
            </a:r>
            <a:r>
              <a:rPr lang="en-US" altLang="ko-KR" sz="1600" b="1" dirty="0">
                <a:solidFill>
                  <a:srgbClr val="0070C0"/>
                </a:solidFill>
                <a:latin typeface="Times New Roman" panose="02020603050405020304" pitchFamily="18" charset="0"/>
                <a:cs typeface="Times New Roman" panose="02020603050405020304" pitchFamily="18" charset="0"/>
              </a:rPr>
              <a:t>/bin/</a:t>
            </a:r>
            <a:r>
              <a:rPr lang="en-US" altLang="ko-KR" sz="1600" b="1" dirty="0" err="1">
                <a:solidFill>
                  <a:srgbClr val="0070C0"/>
                </a:solidFill>
                <a:latin typeface="Times New Roman" panose="02020603050405020304" pitchFamily="18" charset="0"/>
                <a:cs typeface="Times New Roman" panose="02020603050405020304" pitchFamily="18" charset="0"/>
              </a:rPr>
              <a:t>gcc</a:t>
            </a:r>
            <a:r>
              <a:rPr lang="en-US" altLang="ko-KR" sz="1600" b="1" dirty="0">
                <a:solidFill>
                  <a:srgbClr val="0070C0"/>
                </a:solidFill>
                <a:latin typeface="Times New Roman" panose="02020603050405020304" pitchFamily="18" charset="0"/>
                <a:cs typeface="Times New Roman" panose="02020603050405020304" pitchFamily="18" charset="0"/>
              </a:rPr>
              <a:t>	: </a:t>
            </a:r>
            <a:r>
              <a:rPr lang="en-US" altLang="ko-KR" sz="1600" b="1" dirty="0">
                <a:solidFill>
                  <a:srgbClr val="FF0000"/>
                </a:solidFill>
                <a:latin typeface="Times New Roman" panose="02020603050405020304" pitchFamily="18" charset="0"/>
                <a:cs typeface="Times New Roman" panose="02020603050405020304" pitchFamily="18" charset="0"/>
              </a:rPr>
              <a:t>link </a:t>
            </a:r>
            <a:r>
              <a:rPr lang="ko-KR" altLang="en-US" sz="1600" b="1" dirty="0">
                <a:solidFill>
                  <a:srgbClr val="FF0000"/>
                </a:solidFill>
                <a:latin typeface="Times New Roman" panose="02020603050405020304" pitchFamily="18" charset="0"/>
                <a:cs typeface="Times New Roman" panose="02020603050405020304" pitchFamily="18" charset="0"/>
              </a:rPr>
              <a:t>설정</a:t>
            </a:r>
            <a:r>
              <a:rPr lang="en-US" altLang="ko-KR" sz="1600" b="1" dirty="0">
                <a:solidFill>
                  <a:srgbClr val="FF0000"/>
                </a:solidFill>
                <a:latin typeface="Times New Roman" panose="02020603050405020304" pitchFamily="18" charset="0"/>
                <a:cs typeface="Times New Roman" panose="02020603050405020304" pitchFamily="18" charset="0"/>
              </a:rPr>
              <a:t> </a:t>
            </a:r>
          </a:p>
        </p:txBody>
      </p:sp>
      <p:sp>
        <p:nvSpPr>
          <p:cNvPr id="9" name="슬라이드 번호 개체 틀 1"/>
          <p:cNvSpPr>
            <a:spLocks noGrp="1"/>
          </p:cNvSpPr>
          <p:nvPr>
            <p:ph type="sldNum" sz="quarter" idx="12"/>
          </p:nvPr>
        </p:nvSpPr>
        <p:spPr>
          <a:xfrm>
            <a:off x="8638823" y="6492874"/>
            <a:ext cx="512638" cy="365125"/>
          </a:xfrm>
        </p:spPr>
        <p:txBody>
          <a:bodyPr/>
          <a:lstStyle/>
          <a:p>
            <a:r>
              <a:rPr lang="en-US" altLang="ko-KR" dirty="0"/>
              <a:t>66</a:t>
            </a:r>
            <a:endParaRPr lang="ko-KR" altLang="en-US" dirty="0"/>
          </a:p>
        </p:txBody>
      </p:sp>
    </p:spTree>
    <p:extLst>
      <p:ext uri="{BB962C8B-B14F-4D97-AF65-F5344CB8AC3E}">
        <p14:creationId xmlns:p14="http://schemas.microsoft.com/office/powerpoint/2010/main" val="21362402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a:t>Vi/vim editor </a:t>
            </a:r>
            <a:r>
              <a:rPr lang="ko-KR" altLang="en-US" sz="2800" dirty="0"/>
              <a:t>명령어 모음</a:t>
            </a:r>
          </a:p>
        </p:txBody>
      </p:sp>
      <p:sp>
        <p:nvSpPr>
          <p:cNvPr id="15" name="내용 개체 틀 2"/>
          <p:cNvSpPr>
            <a:spLocks noGrp="1"/>
          </p:cNvSpPr>
          <p:nvPr>
            <p:ph idx="1"/>
          </p:nvPr>
        </p:nvSpPr>
        <p:spPr>
          <a:xfrm>
            <a:off x="508001" y="1532238"/>
            <a:ext cx="7927545" cy="4959178"/>
          </a:xfrm>
        </p:spPr>
        <p:txBody>
          <a:bodyPr>
            <a:normAutofit/>
          </a:bodyPr>
          <a:lstStyle/>
          <a:p>
            <a:r>
              <a:rPr lang="ko-KR" altLang="en-US" dirty="0"/>
              <a:t>입력 모드 </a:t>
            </a:r>
            <a:r>
              <a:rPr lang="en-US" altLang="ko-KR" dirty="0"/>
              <a:t>: </a:t>
            </a:r>
            <a:r>
              <a:rPr lang="ko-KR" altLang="en-US" dirty="0"/>
              <a:t>원하는 글자를 입력</a:t>
            </a:r>
            <a:endParaRPr lang="en-US" altLang="ko-KR" dirty="0"/>
          </a:p>
          <a:p>
            <a:pPr lvl="1"/>
            <a:r>
              <a:rPr lang="ko-KR" altLang="en-US" dirty="0"/>
              <a:t>   </a:t>
            </a:r>
            <a:r>
              <a:rPr lang="en-US" altLang="ko-KR" dirty="0"/>
              <a:t>:</a:t>
            </a:r>
            <a:r>
              <a:rPr lang="ko-KR" altLang="en-US" dirty="0"/>
              <a:t> 현재 위치의 다음부터 입력 시작</a:t>
            </a:r>
            <a:endParaRPr lang="en-US" altLang="ko-KR" dirty="0"/>
          </a:p>
          <a:p>
            <a:pPr lvl="1"/>
            <a:r>
              <a:rPr lang="en-US" altLang="ko-KR" dirty="0"/>
              <a:t>   : </a:t>
            </a:r>
            <a:r>
              <a:rPr lang="ko-KR" altLang="en-US" dirty="0"/>
              <a:t>현재 위치의 앞에서부터 입력 시작</a:t>
            </a:r>
            <a:endParaRPr lang="en-US" altLang="ko-KR" dirty="0"/>
          </a:p>
          <a:p>
            <a:r>
              <a:rPr lang="ko-KR" altLang="en-US" dirty="0"/>
              <a:t>명령</a:t>
            </a:r>
            <a:r>
              <a:rPr lang="en-US" altLang="ko-KR" dirty="0"/>
              <a:t> </a:t>
            </a:r>
            <a:r>
              <a:rPr lang="ko-KR" altLang="en-US" dirty="0"/>
              <a:t>모드</a:t>
            </a:r>
            <a:r>
              <a:rPr lang="en-US" altLang="ko-KR" dirty="0"/>
              <a:t> : </a:t>
            </a:r>
            <a:r>
              <a:rPr lang="ko-KR" altLang="en-US" dirty="0"/>
              <a:t>문서 편집을 할 수 있으며</a:t>
            </a:r>
            <a:r>
              <a:rPr lang="en-US" altLang="ko-KR" dirty="0"/>
              <a:t>, </a:t>
            </a:r>
            <a:r>
              <a:rPr lang="ko-KR" altLang="en-US" dirty="0"/>
              <a:t>입력 모드 상태에서 </a:t>
            </a:r>
            <a:r>
              <a:rPr lang="en-US" altLang="ko-KR" dirty="0"/>
              <a:t>ESC</a:t>
            </a:r>
            <a:r>
              <a:rPr lang="ko-KR" altLang="en-US" dirty="0"/>
              <a:t>키를 누르면 명령모드로 전환됨</a:t>
            </a:r>
            <a:endParaRPr lang="en-US" altLang="ko-KR" dirty="0"/>
          </a:p>
          <a:p>
            <a:pPr lvl="1"/>
            <a:r>
              <a:rPr lang="en-US" altLang="ko-KR" dirty="0"/>
              <a:t>   : </a:t>
            </a:r>
            <a:r>
              <a:rPr lang="ko-KR" altLang="en-US" dirty="0"/>
              <a:t>커서가</a:t>
            </a:r>
            <a:r>
              <a:rPr lang="en-US" altLang="ko-KR" dirty="0"/>
              <a:t> </a:t>
            </a:r>
            <a:r>
              <a:rPr lang="ko-KR" altLang="en-US" dirty="0"/>
              <a:t>있는 문자 삭제</a:t>
            </a:r>
            <a:endParaRPr lang="en-US" altLang="ko-KR" dirty="0"/>
          </a:p>
          <a:p>
            <a:pPr lvl="1"/>
            <a:r>
              <a:rPr lang="en-US" altLang="ko-KR" dirty="0"/>
              <a:t>    : </a:t>
            </a:r>
            <a:r>
              <a:rPr lang="ko-KR" altLang="en-US" dirty="0"/>
              <a:t>현재 줄 전체 삭제</a:t>
            </a:r>
            <a:endParaRPr lang="en-US" altLang="ko-KR" dirty="0"/>
          </a:p>
          <a:p>
            <a:r>
              <a:rPr lang="ko-KR" altLang="en-US" dirty="0"/>
              <a:t>라인 모드 </a:t>
            </a:r>
            <a:r>
              <a:rPr lang="en-US" altLang="ko-KR" dirty="0"/>
              <a:t>: ESC </a:t>
            </a:r>
            <a:r>
              <a:rPr lang="ko-KR" altLang="en-US" dirty="0"/>
              <a:t>키를 누른 후 </a:t>
            </a:r>
            <a:r>
              <a:rPr lang="en-US" altLang="ko-KR" dirty="0"/>
              <a:t>colon(</a:t>
            </a:r>
            <a:r>
              <a:rPr lang="en-US" altLang="ko-KR" dirty="0">
                <a:sym typeface="Wingdings" panose="05000000000000000000" pitchFamily="2" charset="2"/>
              </a:rPr>
              <a:t>:)</a:t>
            </a:r>
            <a:r>
              <a:rPr lang="en-US" altLang="ko-KR" dirty="0"/>
              <a:t> prompt </a:t>
            </a:r>
            <a:r>
              <a:rPr lang="ko-KR" altLang="en-US" dirty="0"/>
              <a:t>에서 명령을 입력하며 저장</a:t>
            </a:r>
            <a:r>
              <a:rPr lang="en-US" altLang="ko-KR" dirty="0"/>
              <a:t>, </a:t>
            </a:r>
            <a:r>
              <a:rPr lang="ko-KR" altLang="en-US" dirty="0"/>
              <a:t>편집</a:t>
            </a:r>
            <a:r>
              <a:rPr lang="en-US" altLang="ko-KR" dirty="0"/>
              <a:t>, </a:t>
            </a:r>
            <a:r>
              <a:rPr lang="ko-KR" altLang="en-US" dirty="0"/>
              <a:t>검색 기능 제공</a:t>
            </a:r>
            <a:endParaRPr lang="en-US" altLang="ko-KR" dirty="0"/>
          </a:p>
          <a:p>
            <a:pPr lvl="1"/>
            <a:r>
              <a:rPr lang="en-US" altLang="ko-KR" dirty="0"/>
              <a:t>    : </a:t>
            </a:r>
            <a:r>
              <a:rPr lang="ko-KR" altLang="en-US" dirty="0"/>
              <a:t>그대로 종료하기</a:t>
            </a:r>
            <a:endParaRPr lang="en-US" altLang="ko-KR" dirty="0"/>
          </a:p>
          <a:p>
            <a:pPr lvl="1"/>
            <a:r>
              <a:rPr lang="en-US" altLang="ko-KR" dirty="0"/>
              <a:t>    : </a:t>
            </a:r>
            <a:r>
              <a:rPr lang="ko-KR" altLang="en-US" dirty="0"/>
              <a:t>변경된 내용을 저장하지 않고 종료하기</a:t>
            </a:r>
            <a:endParaRPr lang="en-US" altLang="ko-KR" dirty="0"/>
          </a:p>
          <a:p>
            <a:pPr lvl="1"/>
            <a:r>
              <a:rPr lang="en-US" altLang="ko-KR" dirty="0"/>
              <a:t>     : </a:t>
            </a:r>
            <a:r>
              <a:rPr lang="ko-KR" altLang="en-US" dirty="0"/>
              <a:t>변경된 내용을 저장하고 종료하기</a:t>
            </a:r>
            <a:endParaRPr lang="en-US" altLang="ko-KR" dirty="0"/>
          </a:p>
          <a:p>
            <a:r>
              <a:rPr lang="ko-KR" altLang="en-US" dirty="0"/>
              <a:t>보다 다양한 명령어가 있으며</a:t>
            </a:r>
            <a:r>
              <a:rPr lang="en-US" altLang="ko-KR" dirty="0"/>
              <a:t>, </a:t>
            </a:r>
            <a:r>
              <a:rPr lang="ko-KR" altLang="en-US" dirty="0"/>
              <a:t>직접 실습을 하는 것이 좋은 방법</a:t>
            </a:r>
            <a:endParaRPr lang="en-US" altLang="ko-KR" dirty="0"/>
          </a:p>
        </p:txBody>
      </p:sp>
      <p:pic>
        <p:nvPicPr>
          <p:cNvPr id="3" name="그림 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32011" y="367649"/>
            <a:ext cx="1406540" cy="1406540"/>
          </a:xfrm>
          <a:prstGeom prst="rect">
            <a:avLst/>
          </a:prstGeom>
        </p:spPr>
      </p:pic>
      <p:sp>
        <p:nvSpPr>
          <p:cNvPr id="13" name="TextBox 12"/>
          <p:cNvSpPr txBox="1"/>
          <p:nvPr/>
        </p:nvSpPr>
        <p:spPr>
          <a:xfrm>
            <a:off x="1250271" y="1940867"/>
            <a:ext cx="287258" cy="338554"/>
          </a:xfrm>
          <a:prstGeom prst="rect">
            <a:avLst/>
          </a:prstGeom>
          <a:noFill/>
        </p:spPr>
        <p:txBody>
          <a:bodyPr wrap="none" rtlCol="0">
            <a:spAutoFit/>
          </a:bodyPr>
          <a:lstStyle/>
          <a:p>
            <a:r>
              <a:rPr lang="en-US" altLang="ko-KR" sz="1600" b="1" dirty="0">
                <a:solidFill>
                  <a:srgbClr val="0070C0"/>
                </a:solidFill>
                <a:latin typeface="Times New Roman" panose="02020603050405020304" pitchFamily="18" charset="0"/>
                <a:cs typeface="Times New Roman" panose="02020603050405020304" pitchFamily="18" charset="0"/>
              </a:rPr>
              <a:t>a</a:t>
            </a:r>
            <a:endParaRPr lang="en-US" altLang="ko-KR" sz="2000" dirty="0">
              <a:solidFill>
                <a:srgbClr val="0070C0"/>
              </a:solidFill>
            </a:endParaRPr>
          </a:p>
        </p:txBody>
      </p:sp>
      <p:sp>
        <p:nvSpPr>
          <p:cNvPr id="14" name="TextBox 13"/>
          <p:cNvSpPr txBox="1"/>
          <p:nvPr/>
        </p:nvSpPr>
        <p:spPr>
          <a:xfrm>
            <a:off x="1266747" y="2314602"/>
            <a:ext cx="242374" cy="338554"/>
          </a:xfrm>
          <a:prstGeom prst="rect">
            <a:avLst/>
          </a:prstGeom>
          <a:noFill/>
        </p:spPr>
        <p:txBody>
          <a:bodyPr wrap="none" rtlCol="0">
            <a:spAutoFit/>
          </a:bodyPr>
          <a:lstStyle/>
          <a:p>
            <a:r>
              <a:rPr lang="en-US" altLang="ko-KR" sz="1600" b="1" dirty="0" err="1">
                <a:solidFill>
                  <a:srgbClr val="0070C0"/>
                </a:solidFill>
                <a:latin typeface="Times New Roman" panose="02020603050405020304" pitchFamily="18" charset="0"/>
                <a:cs typeface="Times New Roman" panose="02020603050405020304" pitchFamily="18" charset="0"/>
              </a:rPr>
              <a:t>i</a:t>
            </a:r>
            <a:endParaRPr lang="en-US" altLang="ko-KR" sz="2000" dirty="0">
              <a:solidFill>
                <a:srgbClr val="0070C0"/>
              </a:solidFill>
            </a:endParaRPr>
          </a:p>
        </p:txBody>
      </p:sp>
      <p:sp>
        <p:nvSpPr>
          <p:cNvPr id="16" name="TextBox 15"/>
          <p:cNvSpPr txBox="1"/>
          <p:nvPr/>
        </p:nvSpPr>
        <p:spPr>
          <a:xfrm>
            <a:off x="1235976" y="4758386"/>
            <a:ext cx="367408" cy="338554"/>
          </a:xfrm>
          <a:prstGeom prst="rect">
            <a:avLst/>
          </a:prstGeom>
          <a:noFill/>
        </p:spPr>
        <p:txBody>
          <a:bodyPr wrap="none" rtlCol="0">
            <a:spAutoFit/>
          </a:bodyPr>
          <a:lstStyle/>
          <a:p>
            <a:r>
              <a:rPr lang="en-US" altLang="ko-KR" sz="1600" b="1" dirty="0">
                <a:solidFill>
                  <a:srgbClr val="0070C0"/>
                </a:solidFill>
                <a:latin typeface="Times New Roman" panose="02020603050405020304" pitchFamily="18" charset="0"/>
                <a:cs typeface="Times New Roman" panose="02020603050405020304" pitchFamily="18" charset="0"/>
              </a:rPr>
              <a:t>:q</a:t>
            </a:r>
            <a:endParaRPr lang="en-US" altLang="ko-KR" sz="2000" dirty="0">
              <a:solidFill>
                <a:srgbClr val="0070C0"/>
              </a:solidFill>
            </a:endParaRPr>
          </a:p>
        </p:txBody>
      </p:sp>
      <p:sp>
        <p:nvSpPr>
          <p:cNvPr id="17" name="TextBox 16"/>
          <p:cNvSpPr txBox="1"/>
          <p:nvPr/>
        </p:nvSpPr>
        <p:spPr>
          <a:xfrm>
            <a:off x="1211262" y="5126112"/>
            <a:ext cx="436338" cy="338554"/>
          </a:xfrm>
          <a:prstGeom prst="rect">
            <a:avLst/>
          </a:prstGeom>
          <a:noFill/>
        </p:spPr>
        <p:txBody>
          <a:bodyPr wrap="none" rtlCol="0">
            <a:spAutoFit/>
          </a:bodyPr>
          <a:lstStyle/>
          <a:p>
            <a:r>
              <a:rPr lang="en-US" altLang="ko-KR" sz="1600" b="1" dirty="0">
                <a:solidFill>
                  <a:srgbClr val="0070C0"/>
                </a:solidFill>
                <a:latin typeface="Times New Roman" panose="02020603050405020304" pitchFamily="18" charset="0"/>
                <a:cs typeface="Times New Roman" panose="02020603050405020304" pitchFamily="18" charset="0"/>
              </a:rPr>
              <a:t>:q!</a:t>
            </a:r>
            <a:endParaRPr lang="en-US" altLang="ko-KR" sz="2000" dirty="0">
              <a:solidFill>
                <a:srgbClr val="0070C0"/>
              </a:solidFill>
            </a:endParaRPr>
          </a:p>
        </p:txBody>
      </p:sp>
      <p:sp>
        <p:nvSpPr>
          <p:cNvPr id="18" name="TextBox 17"/>
          <p:cNvSpPr txBox="1"/>
          <p:nvPr/>
        </p:nvSpPr>
        <p:spPr>
          <a:xfrm>
            <a:off x="1171988" y="5510314"/>
            <a:ext cx="514885" cy="338554"/>
          </a:xfrm>
          <a:prstGeom prst="rect">
            <a:avLst/>
          </a:prstGeom>
          <a:noFill/>
        </p:spPr>
        <p:txBody>
          <a:bodyPr wrap="none" rtlCol="0">
            <a:spAutoFit/>
          </a:bodyPr>
          <a:lstStyle/>
          <a:p>
            <a:r>
              <a:rPr lang="en-US" altLang="ko-KR" sz="1600" b="1" dirty="0">
                <a:solidFill>
                  <a:srgbClr val="0070C0"/>
                </a:solidFill>
                <a:latin typeface="Times New Roman" panose="02020603050405020304" pitchFamily="18" charset="0"/>
                <a:cs typeface="Times New Roman" panose="02020603050405020304" pitchFamily="18" charset="0"/>
              </a:rPr>
              <a:t>:</a:t>
            </a:r>
            <a:r>
              <a:rPr lang="en-US" altLang="ko-KR" sz="1600" b="1" dirty="0" err="1">
                <a:solidFill>
                  <a:srgbClr val="0070C0"/>
                </a:solidFill>
                <a:latin typeface="Times New Roman" panose="02020603050405020304" pitchFamily="18" charset="0"/>
                <a:cs typeface="Times New Roman" panose="02020603050405020304" pitchFamily="18" charset="0"/>
              </a:rPr>
              <a:t>wq</a:t>
            </a:r>
            <a:endParaRPr lang="en-US" altLang="ko-KR" sz="2000" dirty="0">
              <a:solidFill>
                <a:srgbClr val="0070C0"/>
              </a:solidFill>
            </a:endParaRPr>
          </a:p>
        </p:txBody>
      </p:sp>
      <p:sp>
        <p:nvSpPr>
          <p:cNvPr id="19" name="TextBox 18"/>
          <p:cNvSpPr txBox="1"/>
          <p:nvPr/>
        </p:nvSpPr>
        <p:spPr>
          <a:xfrm>
            <a:off x="1221772" y="3338384"/>
            <a:ext cx="287258" cy="338554"/>
          </a:xfrm>
          <a:prstGeom prst="rect">
            <a:avLst/>
          </a:prstGeom>
          <a:noFill/>
        </p:spPr>
        <p:txBody>
          <a:bodyPr wrap="none" rtlCol="0">
            <a:spAutoFit/>
          </a:bodyPr>
          <a:lstStyle/>
          <a:p>
            <a:r>
              <a:rPr lang="en-US" altLang="ko-KR" sz="1600" b="1" dirty="0">
                <a:solidFill>
                  <a:srgbClr val="0070C0"/>
                </a:solidFill>
                <a:latin typeface="Times New Roman" panose="02020603050405020304" pitchFamily="18" charset="0"/>
                <a:cs typeface="Times New Roman" panose="02020603050405020304" pitchFamily="18" charset="0"/>
              </a:rPr>
              <a:t>x</a:t>
            </a:r>
            <a:endParaRPr lang="en-US" altLang="ko-KR" sz="2000" dirty="0">
              <a:solidFill>
                <a:srgbClr val="0070C0"/>
              </a:solidFill>
            </a:endParaRPr>
          </a:p>
        </p:txBody>
      </p:sp>
      <p:sp>
        <p:nvSpPr>
          <p:cNvPr id="20" name="TextBox 19"/>
          <p:cNvSpPr txBox="1"/>
          <p:nvPr/>
        </p:nvSpPr>
        <p:spPr>
          <a:xfrm>
            <a:off x="1196702" y="3739062"/>
            <a:ext cx="412292" cy="338554"/>
          </a:xfrm>
          <a:prstGeom prst="rect">
            <a:avLst/>
          </a:prstGeom>
          <a:noFill/>
        </p:spPr>
        <p:txBody>
          <a:bodyPr wrap="none" rtlCol="0">
            <a:spAutoFit/>
          </a:bodyPr>
          <a:lstStyle/>
          <a:p>
            <a:r>
              <a:rPr lang="en-US" altLang="ko-KR" sz="1600" b="1" dirty="0" err="1">
                <a:solidFill>
                  <a:srgbClr val="0070C0"/>
                </a:solidFill>
                <a:latin typeface="Times New Roman" panose="02020603050405020304" pitchFamily="18" charset="0"/>
                <a:cs typeface="Times New Roman" panose="02020603050405020304" pitchFamily="18" charset="0"/>
              </a:rPr>
              <a:t>dd</a:t>
            </a:r>
            <a:endParaRPr lang="en-US" altLang="ko-KR" sz="2000" dirty="0">
              <a:solidFill>
                <a:srgbClr val="0070C0"/>
              </a:solidFill>
            </a:endParaRPr>
          </a:p>
        </p:txBody>
      </p:sp>
      <p:sp>
        <p:nvSpPr>
          <p:cNvPr id="22" name="슬라이드 번호 개체 틀 1"/>
          <p:cNvSpPr>
            <a:spLocks noGrp="1"/>
          </p:cNvSpPr>
          <p:nvPr>
            <p:ph type="sldNum" sz="quarter" idx="12"/>
          </p:nvPr>
        </p:nvSpPr>
        <p:spPr>
          <a:xfrm>
            <a:off x="8638823" y="6492874"/>
            <a:ext cx="512638" cy="365125"/>
          </a:xfrm>
        </p:spPr>
        <p:txBody>
          <a:bodyPr/>
          <a:lstStyle/>
          <a:p>
            <a:r>
              <a:rPr lang="en-US" altLang="ko-KR" dirty="0"/>
              <a:t>67</a:t>
            </a:r>
            <a:endParaRPr lang="ko-KR" altLang="en-US" dirty="0"/>
          </a:p>
        </p:txBody>
      </p:sp>
    </p:spTree>
    <p:extLst>
      <p:ext uri="{BB962C8B-B14F-4D97-AF65-F5344CB8AC3E}">
        <p14:creationId xmlns:p14="http://schemas.microsoft.com/office/powerpoint/2010/main" val="36587429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ttp://www.publicpolicy.telefonica.com/blogs/wp-content/uploads/2013/07/iStock_000016819759Medium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8632" b="10322"/>
          <a:stretch/>
        </p:blipFill>
        <p:spPr bwMode="auto">
          <a:xfrm>
            <a:off x="1262743" y="2985407"/>
            <a:ext cx="3857895" cy="2345871"/>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4335147" y="1198902"/>
            <a:ext cx="3395801" cy="1731243"/>
          </a:xfrm>
          <a:prstGeom prst="rect">
            <a:avLst/>
          </a:prstGeom>
          <a:noFill/>
        </p:spPr>
        <p:txBody>
          <a:bodyPr wrap="none" lIns="68580" tIns="34290" rIns="68580" bIns="34290">
            <a:spAutoFit/>
          </a:bodyPr>
          <a:lstStyle/>
          <a:p>
            <a:pPr algn="ctr"/>
            <a:r>
              <a:rPr lang="en-US" altLang="ko-KR" sz="3600" dirty="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Thank You for </a:t>
            </a:r>
          </a:p>
          <a:p>
            <a:pPr algn="ctr"/>
            <a:r>
              <a:rPr lang="en-US" altLang="ko-KR" sz="3600" dirty="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Your Attention</a:t>
            </a:r>
          </a:p>
          <a:p>
            <a:pPr algn="ctr"/>
            <a:r>
              <a:rPr lang="en-US" altLang="ko-KR" sz="3600" dirty="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Any Questions?</a:t>
            </a:r>
            <a:endParaRPr lang="ko-KR" altLang="en-US" sz="360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endParaRP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68</a:t>
            </a:fld>
            <a:endParaRPr lang="ko-KR" altLang="en-US"/>
          </a:p>
        </p:txBody>
      </p:sp>
    </p:spTree>
    <p:extLst>
      <p:ext uri="{BB962C8B-B14F-4D97-AF65-F5344CB8AC3E}">
        <p14:creationId xmlns:p14="http://schemas.microsoft.com/office/powerpoint/2010/main" val="2014748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이등변 삼각형 27"/>
          <p:cNvSpPr/>
          <p:nvPr/>
        </p:nvSpPr>
        <p:spPr>
          <a:xfrm flipV="1">
            <a:off x="5096372" y="3934067"/>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9" name="그림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2577" y="5778602"/>
            <a:ext cx="1554381" cy="653621"/>
          </a:xfrm>
          <a:prstGeom prst="rect">
            <a:avLst/>
          </a:prstGeom>
        </p:spPr>
      </p:pic>
      <p:sp>
        <p:nvSpPr>
          <p:cNvPr id="30" name="이등변 삼각형 29"/>
          <p:cNvSpPr/>
          <p:nvPr/>
        </p:nvSpPr>
        <p:spPr>
          <a:xfrm flipV="1">
            <a:off x="4989841" y="3908265"/>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Picture 4" descr="C:\Users\sunny\Desktop\제목 없음.png"/>
          <p:cNvPicPr>
            <a:picLocks noChangeAspect="1" noChangeArrowheads="1"/>
          </p:cNvPicPr>
          <p:nvPr/>
        </p:nvPicPr>
        <p:blipFill rotWithShape="1">
          <a:blip r:embed="rId4"/>
          <a:srcRect/>
          <a:stretch>
            <a:fillRect/>
          </a:stretch>
        </p:blipFill>
        <p:spPr>
          <a:xfrm>
            <a:off x="5069603" y="1348213"/>
            <a:ext cx="3520330" cy="3381302"/>
          </a:xfrm>
          <a:prstGeom prst="rect">
            <a:avLst/>
          </a:prstGeom>
          <a:noFill/>
        </p:spPr>
      </p:pic>
      <p:sp>
        <p:nvSpPr>
          <p:cNvPr id="10" name="이등변 삼각형 9"/>
          <p:cNvSpPr/>
          <p:nvPr/>
        </p:nvSpPr>
        <p:spPr>
          <a:xfrm flipV="1">
            <a:off x="676032" y="3915052"/>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2238" y="5780579"/>
            <a:ext cx="1554381" cy="653621"/>
          </a:xfrm>
          <a:prstGeom prst="rect">
            <a:avLst/>
          </a:prstGeom>
        </p:spPr>
      </p:pic>
      <p:sp useBgFill="1">
        <p:nvSpPr>
          <p:cNvPr id="8" name="Rounded Rectangle 107"/>
          <p:cNvSpPr>
            <a:spLocks noChangeAspect="1"/>
          </p:cNvSpPr>
          <p:nvPr/>
        </p:nvSpPr>
        <p:spPr>
          <a:xfrm>
            <a:off x="6404289" y="1642368"/>
            <a:ext cx="860259" cy="509379"/>
          </a:xfrm>
          <a:prstGeom prst="roundRect">
            <a:avLst>
              <a:gd name="adj" fmla="val 16667"/>
            </a:avLst>
          </a:prstGeom>
          <a:solidFill>
            <a:srgbClr val="FFFF00"/>
          </a:solidFill>
          <a:ln w="28575"/>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lang="ko-KR" altLang="en-US"/>
            </a:pPr>
            <a:r>
              <a:rPr lang="en-US" altLang="ko-KR" b="1" dirty="0">
                <a:solidFill>
                  <a:schemeClr val="bg2">
                    <a:lumMod val="50000"/>
                  </a:schemeClr>
                </a:solidFill>
              </a:rPr>
              <a:t>VM</a:t>
            </a:r>
          </a:p>
        </p:txBody>
      </p:sp>
      <p:sp>
        <p:nvSpPr>
          <p:cNvPr id="13" name="이등변 삼각형 12"/>
          <p:cNvSpPr/>
          <p:nvPr/>
        </p:nvSpPr>
        <p:spPr>
          <a:xfrm flipV="1">
            <a:off x="649263" y="3915051"/>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Picture 4" descr="C:\Users\sunny\Desktop\제목 없음.png"/>
          <p:cNvPicPr>
            <a:picLocks noChangeAspect="1" noChangeArrowheads="1"/>
          </p:cNvPicPr>
          <p:nvPr/>
        </p:nvPicPr>
        <p:blipFill rotWithShape="1">
          <a:blip r:embed="rId4"/>
          <a:srcRect/>
          <a:stretch>
            <a:fillRect/>
          </a:stretch>
        </p:blipFill>
        <p:spPr>
          <a:xfrm>
            <a:off x="622494" y="1348213"/>
            <a:ext cx="3520330" cy="3381302"/>
          </a:xfrm>
          <a:prstGeom prst="rect">
            <a:avLst/>
          </a:prstGeom>
          <a:noFill/>
        </p:spPr>
      </p:pic>
      <p:sp>
        <p:nvSpPr>
          <p:cNvPr id="21" name="정육면체 20"/>
          <p:cNvSpPr/>
          <p:nvPr/>
        </p:nvSpPr>
        <p:spPr>
          <a:xfrm>
            <a:off x="5388747" y="3038865"/>
            <a:ext cx="1161633" cy="858850"/>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p>
        </p:txBody>
      </p:sp>
      <p:sp>
        <p:nvSpPr>
          <p:cNvPr id="31" name="오른쪽 화살표 30"/>
          <p:cNvSpPr/>
          <p:nvPr/>
        </p:nvSpPr>
        <p:spPr>
          <a:xfrm>
            <a:off x="4251532" y="3191465"/>
            <a:ext cx="711030" cy="4750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pic>
        <p:nvPicPr>
          <p:cNvPr id="18" name="Picture 2" descr="https://upload.wikimedia.org/wikipedia/commons/thumb/7/70/Kvmbanner-logo2_1.png/160px-Kvmbanner-logo2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4289" y="2183995"/>
            <a:ext cx="860259" cy="27420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developer.ibm.com/bluemix/wp-content/uploads/sites/20/2015/04/docker-100275159-orig.jpg"/>
          <p:cNvPicPr>
            <a:picLocks noChangeAspect="1" noChangeArrowheads="1"/>
          </p:cNvPicPr>
          <p:nvPr/>
        </p:nvPicPr>
        <p:blipFill>
          <a:blip r:embed="rId6" cstate="print">
            <a:clrChange>
              <a:clrFrom>
                <a:srgbClr val="516063"/>
              </a:clrFrom>
              <a:clrTo>
                <a:srgbClr val="516063">
                  <a:alpha val="0"/>
                </a:srgbClr>
              </a:clrTo>
            </a:clrChange>
            <a:extLst>
              <a:ext uri="{28A0092B-C50C-407E-A947-70E740481C1C}">
                <a14:useLocalDpi xmlns:a14="http://schemas.microsoft.com/office/drawing/2010/main" val="0"/>
              </a:ext>
            </a:extLst>
          </a:blip>
          <a:srcRect/>
          <a:stretch>
            <a:fillRect/>
          </a:stretch>
        </p:blipFill>
        <p:spPr bwMode="auto">
          <a:xfrm>
            <a:off x="5607264" y="3241948"/>
            <a:ext cx="616453" cy="54399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openvswitch.org/assets/vswitch.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28419" y="3059104"/>
            <a:ext cx="1076226" cy="698848"/>
          </a:xfrm>
          <a:prstGeom prst="rect">
            <a:avLst/>
          </a:prstGeom>
          <a:noFill/>
          <a:ln w="38100">
            <a:noFill/>
          </a:ln>
          <a:extLst>
            <a:ext uri="{909E8E84-426E-40DD-AFC4-6F175D3DCCD1}">
              <a14:hiddenFill xmlns:a14="http://schemas.microsoft.com/office/drawing/2010/main">
                <a:solidFill>
                  <a:srgbClr val="FFFFFF"/>
                </a:solidFill>
              </a14:hiddenFill>
            </a:ext>
          </a:extLst>
        </p:spPr>
      </p:pic>
      <p:sp>
        <p:nvSpPr>
          <p:cNvPr id="20"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a:solidFill>
                  <a:srgbClr val="0070C0"/>
                </a:solidFill>
              </a:rPr>
              <a:t>Box Lab: Final Goal</a:t>
            </a:r>
            <a:endParaRPr lang="ko-KR" altLang="en-US" sz="4000" dirty="0">
              <a:solidFill>
                <a:srgbClr val="0070C0"/>
              </a:solidFill>
            </a:endParaRPr>
          </a:p>
        </p:txBody>
      </p:sp>
      <p:cxnSp>
        <p:nvCxnSpPr>
          <p:cNvPr id="5" name="꺾인 연결선 4"/>
          <p:cNvCxnSpPr>
            <a:stCxn id="8" idx="3"/>
            <a:endCxn id="1026" idx="0"/>
          </p:cNvCxnSpPr>
          <p:nvPr/>
        </p:nvCxnSpPr>
        <p:spPr>
          <a:xfrm>
            <a:off x="7264548" y="1897058"/>
            <a:ext cx="501984" cy="1162046"/>
          </a:xfrm>
          <a:prstGeom prst="bentConnector2">
            <a:avLst/>
          </a:prstGeom>
          <a:ln w="3175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 name="꺾인 연결선 10"/>
          <p:cNvCxnSpPr>
            <a:stCxn id="21" idx="5"/>
            <a:endCxn id="1026" idx="1"/>
          </p:cNvCxnSpPr>
          <p:nvPr/>
        </p:nvCxnSpPr>
        <p:spPr>
          <a:xfrm flipV="1">
            <a:off x="6550380" y="3408528"/>
            <a:ext cx="678039" cy="119"/>
          </a:xfrm>
          <a:prstGeom prst="bentConnector3">
            <a:avLst>
              <a:gd name="adj1" fmla="val 50000"/>
            </a:avLst>
          </a:prstGeom>
          <a:ln w="3175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 name="슬라이드 번호 개체 틀 1"/>
          <p:cNvSpPr>
            <a:spLocks noGrp="1"/>
          </p:cNvSpPr>
          <p:nvPr>
            <p:ph type="sldNum" sz="quarter" idx="12"/>
          </p:nvPr>
        </p:nvSpPr>
        <p:spPr/>
        <p:txBody>
          <a:bodyPr/>
          <a:lstStyle/>
          <a:p>
            <a:fld id="{2A77177F-D4BC-47C1-ABEC-AF5DF9643428}" type="slidenum">
              <a:rPr lang="ko-KR" altLang="en-US" smtClean="0"/>
              <a:t>7</a:t>
            </a:fld>
            <a:endParaRPr lang="ko-KR" altLang="en-US"/>
          </a:p>
        </p:txBody>
      </p:sp>
    </p:spTree>
    <p:extLst>
      <p:ext uri="{BB962C8B-B14F-4D97-AF65-F5344CB8AC3E}">
        <p14:creationId xmlns:p14="http://schemas.microsoft.com/office/powerpoint/2010/main" val="1507359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이등변 삼각형 27"/>
          <p:cNvSpPr/>
          <p:nvPr/>
        </p:nvSpPr>
        <p:spPr>
          <a:xfrm flipV="1">
            <a:off x="5096372" y="3934067"/>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9" name="그림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2577" y="5778602"/>
            <a:ext cx="1554381" cy="653621"/>
          </a:xfrm>
          <a:prstGeom prst="rect">
            <a:avLst/>
          </a:prstGeom>
        </p:spPr>
      </p:pic>
      <p:sp>
        <p:nvSpPr>
          <p:cNvPr id="30" name="이등변 삼각형 29"/>
          <p:cNvSpPr/>
          <p:nvPr/>
        </p:nvSpPr>
        <p:spPr>
          <a:xfrm flipV="1">
            <a:off x="4989841" y="3908265"/>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Picture 4" descr="C:\Users\sunny\Desktop\제목 없음.png"/>
          <p:cNvPicPr>
            <a:picLocks noChangeAspect="1" noChangeArrowheads="1"/>
          </p:cNvPicPr>
          <p:nvPr/>
        </p:nvPicPr>
        <p:blipFill rotWithShape="1">
          <a:blip r:embed="rId4"/>
          <a:srcRect/>
          <a:stretch>
            <a:fillRect/>
          </a:stretch>
        </p:blipFill>
        <p:spPr>
          <a:xfrm>
            <a:off x="5069603" y="1348213"/>
            <a:ext cx="3520330" cy="3381302"/>
          </a:xfrm>
          <a:prstGeom prst="rect">
            <a:avLst/>
          </a:prstGeom>
          <a:noFill/>
        </p:spPr>
      </p:pic>
      <p:sp>
        <p:nvSpPr>
          <p:cNvPr id="10" name="이등변 삼각형 9"/>
          <p:cNvSpPr/>
          <p:nvPr/>
        </p:nvSpPr>
        <p:spPr>
          <a:xfrm flipV="1">
            <a:off x="676032" y="3915052"/>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2238" y="5780579"/>
            <a:ext cx="1554381" cy="653621"/>
          </a:xfrm>
          <a:prstGeom prst="rect">
            <a:avLst/>
          </a:prstGeom>
        </p:spPr>
      </p:pic>
      <p:sp>
        <p:nvSpPr>
          <p:cNvPr id="13" name="이등변 삼각형 12"/>
          <p:cNvSpPr/>
          <p:nvPr/>
        </p:nvSpPr>
        <p:spPr>
          <a:xfrm flipV="1">
            <a:off x="649263" y="3915051"/>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Picture 4" descr="C:\Users\sunny\Desktop\제목 없음.png"/>
          <p:cNvPicPr>
            <a:picLocks noChangeAspect="1" noChangeArrowheads="1"/>
          </p:cNvPicPr>
          <p:nvPr/>
        </p:nvPicPr>
        <p:blipFill rotWithShape="1">
          <a:blip r:embed="rId4"/>
          <a:srcRect/>
          <a:stretch>
            <a:fillRect/>
          </a:stretch>
        </p:blipFill>
        <p:spPr>
          <a:xfrm>
            <a:off x="622494" y="1348213"/>
            <a:ext cx="3520330" cy="3381302"/>
          </a:xfrm>
          <a:prstGeom prst="rect">
            <a:avLst/>
          </a:prstGeom>
          <a:noFill/>
        </p:spPr>
      </p:pic>
      <p:sp>
        <p:nvSpPr>
          <p:cNvPr id="31" name="오른쪽 화살표 30"/>
          <p:cNvSpPr/>
          <p:nvPr/>
        </p:nvSpPr>
        <p:spPr>
          <a:xfrm>
            <a:off x="4251532" y="3191465"/>
            <a:ext cx="711030" cy="4750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pic>
        <p:nvPicPr>
          <p:cNvPr id="1026" name="Picture 2" descr="http://openvswitch.org/assets/vswitch.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8419" y="3059104"/>
            <a:ext cx="1076226" cy="698848"/>
          </a:xfrm>
          <a:prstGeom prst="rect">
            <a:avLst/>
          </a:prstGeom>
          <a:noFill/>
          <a:ln w="38100">
            <a:noFill/>
          </a:ln>
          <a:extLst>
            <a:ext uri="{909E8E84-426E-40DD-AFC4-6F175D3DCCD1}">
              <a14:hiddenFill xmlns:a14="http://schemas.microsoft.com/office/drawing/2010/main">
                <a:solidFill>
                  <a:srgbClr val="FFFFFF"/>
                </a:solidFill>
              </a14:hiddenFill>
            </a:ext>
          </a:extLst>
        </p:spPr>
      </p:pic>
      <p:sp>
        <p:nvSpPr>
          <p:cNvPr id="20" name="제목 1"/>
          <p:cNvSpPr txBox="1">
            <a:spLocks/>
          </p:cNvSpPr>
          <p:nvPr/>
        </p:nvSpPr>
        <p:spPr>
          <a:xfrm>
            <a:off x="0" y="-10570"/>
            <a:ext cx="9144000" cy="1642388"/>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a:solidFill>
                  <a:srgbClr val="0070C0"/>
                </a:solidFill>
              </a:rPr>
              <a:t>Open vSwitch: Goal of this part</a:t>
            </a:r>
          </a:p>
          <a:p>
            <a:r>
              <a:rPr lang="en-US" altLang="ko-KR" sz="4000" dirty="0">
                <a:solidFill>
                  <a:srgbClr val="0070C0"/>
                </a:solidFill>
              </a:rPr>
              <a:t>- </a:t>
            </a:r>
            <a:r>
              <a:rPr lang="en-US" altLang="ko-KR" sz="3200" dirty="0">
                <a:solidFill>
                  <a:srgbClr val="0070C0"/>
                </a:solidFill>
              </a:rPr>
              <a:t>Update and Configuration</a:t>
            </a:r>
            <a:endParaRPr lang="ko-KR" altLang="en-US" sz="3200" dirty="0">
              <a:solidFill>
                <a:srgbClr val="0070C0"/>
              </a:solidFill>
            </a:endParaRP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8</a:t>
            </a:fld>
            <a:endParaRPr lang="ko-KR" altLang="en-US"/>
          </a:p>
        </p:txBody>
      </p:sp>
    </p:spTree>
    <p:extLst>
      <p:ext uri="{BB962C8B-B14F-4D97-AF65-F5344CB8AC3E}">
        <p14:creationId xmlns:p14="http://schemas.microsoft.com/office/powerpoint/2010/main" val="1746182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내용 개체 틀 2"/>
          <p:cNvSpPr>
            <a:spLocks noGrp="1"/>
          </p:cNvSpPr>
          <p:nvPr>
            <p:ph idx="1"/>
          </p:nvPr>
        </p:nvSpPr>
        <p:spPr>
          <a:xfrm>
            <a:off x="179388" y="1412875"/>
            <a:ext cx="8785225" cy="4713288"/>
          </a:xfrm>
        </p:spPr>
        <p:txBody>
          <a:bodyPr>
            <a:normAutofit fontScale="92500" lnSpcReduction="10000"/>
          </a:bodyPr>
          <a:lstStyle/>
          <a:p>
            <a:r>
              <a:rPr lang="en-US" altLang="ko-KR" sz="2800" dirty="0"/>
              <a:t>A switch for every server means a 50:1 </a:t>
            </a:r>
            <a:r>
              <a:rPr lang="en-US" altLang="ko-KR" sz="2400" dirty="0"/>
              <a:t>(virtual : physical)</a:t>
            </a:r>
            <a:r>
              <a:rPr lang="en-US" altLang="ko-KR" sz="2800" dirty="0"/>
              <a:t> ratio; Approaching feature-­parity with hardware switches: Visibility, ACLs, Quality of Service; Optionally leveraging hardware oﬀ-loading</a:t>
            </a:r>
          </a:p>
          <a:p>
            <a:r>
              <a:rPr lang="en-US" altLang="ko-KR" sz="2800" dirty="0"/>
              <a:t>Tight integration with hypervisor </a:t>
            </a:r>
            <a:r>
              <a:rPr lang="en-US" altLang="ko-KR" sz="2800" dirty="0">
                <a:sym typeface="Wingdings" panose="05000000000000000000" pitchFamily="2" charset="2"/>
              </a:rPr>
              <a:t> </a:t>
            </a:r>
            <a:r>
              <a:rPr lang="en-US" altLang="ko-KR" sz="2800" dirty="0"/>
              <a:t>Good for virtual edge (e.g., inter-VM) networking,  network overlay: the leading initial NV use case</a:t>
            </a:r>
          </a:p>
          <a:p>
            <a:r>
              <a:rPr lang="en-US" altLang="ko-KR" sz="2800" dirty="0"/>
              <a:t>Centralized management</a:t>
            </a:r>
          </a:p>
          <a:p>
            <a:endParaRPr lang="en-US" altLang="ko-KR" sz="2800" dirty="0"/>
          </a:p>
          <a:p>
            <a:r>
              <a:rPr lang="en-US" altLang="ko-KR" sz="2800" dirty="0"/>
              <a:t>VMWare, Nicira (</a:t>
            </a:r>
            <a:r>
              <a:rPr lang="en-US" altLang="ko-KR" sz="2000" dirty="0"/>
              <a:t>open &amp; proprietary</a:t>
            </a:r>
            <a:r>
              <a:rPr lang="en-US" altLang="ko-KR" sz="2800" dirty="0"/>
              <a:t>), Cisco, IBM, Microsoft</a:t>
            </a:r>
          </a:p>
          <a:p>
            <a:pPr lvl="1"/>
            <a:r>
              <a:rPr lang="ko-KR" altLang="ko-KR" sz="2400" dirty="0">
                <a:latin typeface="Calibri" panose="020F0502020204030204" pitchFamily="34" charset="0"/>
              </a:rPr>
              <a:t>VMware vSwitch</a:t>
            </a:r>
            <a:r>
              <a:rPr lang="en-US" altLang="ko-KR" sz="2400" dirty="0">
                <a:latin typeface="Calibri" panose="020F0502020204030204" pitchFamily="34" charset="0"/>
              </a:rPr>
              <a:t> (vDS)</a:t>
            </a:r>
            <a:r>
              <a:rPr lang="ko-KR" altLang="ko-KR" sz="2400" dirty="0">
                <a:latin typeface="Calibri" panose="020F0502020204030204" pitchFamily="34" charset="0"/>
              </a:rPr>
              <a:t>, Cisco Nexus 1000V, </a:t>
            </a:r>
            <a:r>
              <a:rPr lang="ko-KR" altLang="ko-KR" sz="3200" b="1" dirty="0">
                <a:solidFill>
                  <a:srgbClr val="FF0000"/>
                </a:solidFill>
                <a:latin typeface="Calibri" panose="020F0502020204030204" pitchFamily="34" charset="0"/>
              </a:rPr>
              <a:t>Open vSwitch</a:t>
            </a:r>
          </a:p>
          <a:p>
            <a:endParaRPr lang="en-US" altLang="ko-KR" sz="2800" dirty="0"/>
          </a:p>
        </p:txBody>
      </p:sp>
      <p:sp>
        <p:nvSpPr>
          <p:cNvPr id="5" name="제목 1"/>
          <p:cNvSpPr txBox="1">
            <a:spLocks/>
          </p:cNvSpPr>
          <p:nvPr/>
        </p:nvSpPr>
        <p:spPr>
          <a:xfrm>
            <a:off x="0" y="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a:solidFill>
                  <a:srgbClr val="0070C0"/>
                </a:solidFill>
              </a:rPr>
              <a:t>vSwitches: Virtual(soft) Switches</a:t>
            </a:r>
            <a:endParaRPr lang="ko-KR" altLang="en-US" sz="4000" dirty="0">
              <a:solidFill>
                <a:srgbClr val="0070C0"/>
              </a:solidFill>
            </a:endParaRP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9</a:t>
            </a:fld>
            <a:endParaRPr lang="ko-KR" altLang="en-US"/>
          </a:p>
        </p:txBody>
      </p:sp>
    </p:spTree>
    <p:extLst>
      <p:ext uri="{BB962C8B-B14F-4D97-AF65-F5344CB8AC3E}">
        <p14:creationId xmlns:p14="http://schemas.microsoft.com/office/powerpoint/2010/main" val="2251984344"/>
      </p:ext>
    </p:extLst>
  </p:cSld>
  <p:clrMapOvr>
    <a:masterClrMapping/>
  </p:clrMapOvr>
</p:sld>
</file>

<file path=ppt/theme/theme1.xml><?xml version="1.0" encoding="utf-8"?>
<a:theme xmlns:a="http://schemas.openxmlformats.org/drawingml/2006/main" name="패싯">
  <a:themeElements>
    <a:clrScheme name="패싯">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패싯">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패싯">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12400</TotalTime>
  <Words>2946</Words>
  <Application>Microsoft Office PowerPoint</Application>
  <PresentationFormat>화면 슬라이드 쇼(4:3)</PresentationFormat>
  <Paragraphs>653</Paragraphs>
  <Slides>68</Slides>
  <Notes>68</Notes>
  <HiddenSlides>0</HiddenSlides>
  <MMClips>0</MMClips>
  <ScaleCrop>false</ScaleCrop>
  <HeadingPairs>
    <vt:vector size="6" baseType="variant">
      <vt:variant>
        <vt:lpstr>사용한 글꼴</vt:lpstr>
      </vt:variant>
      <vt:variant>
        <vt:i4>12</vt:i4>
      </vt:variant>
      <vt:variant>
        <vt:lpstr>테마</vt:lpstr>
      </vt:variant>
      <vt:variant>
        <vt:i4>1</vt:i4>
      </vt:variant>
      <vt:variant>
        <vt:lpstr>슬라이드 제목</vt:lpstr>
      </vt:variant>
      <vt:variant>
        <vt:i4>68</vt:i4>
      </vt:variant>
    </vt:vector>
  </HeadingPairs>
  <TitlesOfParts>
    <vt:vector size="81" baseType="lpstr">
      <vt:lpstr>HY그래픽M</vt:lpstr>
      <vt:lpstr>굴림</vt:lpstr>
      <vt:lpstr>맑은 고딕</vt:lpstr>
      <vt:lpstr>함초롬바탕</vt:lpstr>
      <vt:lpstr>Arial</vt:lpstr>
      <vt:lpstr>Calibri</vt:lpstr>
      <vt:lpstr>Comic Sans MS</vt:lpstr>
      <vt:lpstr>Kristen ITC</vt:lpstr>
      <vt:lpstr>Times New Roman</vt:lpstr>
      <vt:lpstr>Trebuchet MS</vt:lpstr>
      <vt:lpstr>Wingdings</vt:lpstr>
      <vt:lpstr>Wingdings 3</vt:lpstr>
      <vt:lpstr>패싯</vt:lpstr>
      <vt:lpstr>SmartX Labs  for Computer Systems</vt:lpstr>
      <vt:lpstr>PowerPoint 프레젠테이션</vt:lpstr>
      <vt:lpstr>PowerPoint 프레젠테이션</vt:lpstr>
      <vt:lpstr>PowerPoint 프레젠테이션</vt:lpstr>
      <vt:lpstr>Virtualization: Basic Concept</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OpenVswitch - Update &amp; Install</vt:lpstr>
      <vt:lpstr>PowerPoint 프레젠테이션</vt:lpstr>
      <vt:lpstr>PowerPoint 프레젠테이션</vt:lpstr>
      <vt:lpstr>Open Vswitch - Configure bridged networking</vt:lpstr>
      <vt:lpstr>Open Vswitch - Configure bridged networking</vt:lpstr>
      <vt:lpstr>Open Vswitch - Configure bridged networking</vt:lpstr>
      <vt:lpstr>Open Vswitch - Configure bridged networking</vt:lpstr>
      <vt:lpstr>Open Vswitch - Situation</vt:lpstr>
      <vt:lpstr>Open Vswitch - Goal of this section</vt:lpstr>
      <vt:lpstr>PowerPoint 프레젠테이션</vt:lpstr>
      <vt:lpstr>PowerPoint 프레젠테이션</vt:lpstr>
      <vt:lpstr>KVM - install dependency to upgrade KVM</vt:lpstr>
      <vt:lpstr>Open Vswitch - Configure bridged networking</vt:lpstr>
      <vt:lpstr>Open Vswitch - Configure bridged networking</vt:lpstr>
      <vt:lpstr>KVM - Prepare for Ubuntu VM</vt:lpstr>
      <vt:lpstr>KVM - Install Ubuntu to VM</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KVM - VM boot command</vt:lpstr>
      <vt:lpstr>Open Vswitch connects with KVM - Situation</vt:lpstr>
      <vt:lpstr>Open Vswitch connects with KVM - Situation</vt:lpstr>
      <vt:lpstr>KVM - Don’t forget to install ssh in VM!</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Modify - /etc/rc.local</vt:lpstr>
      <vt:lpstr>PowerPoint 프레젠테이션</vt:lpstr>
      <vt:lpstr>PowerPoint 프레젠테이션</vt:lpstr>
      <vt:lpstr>PowerPoint 프레젠테이션</vt:lpstr>
      <vt:lpstr>Appendix</vt:lpstr>
      <vt:lpstr>PowerPoint 프레젠테이션</vt:lpstr>
      <vt:lpstr>NUC OS Setting</vt:lpstr>
      <vt:lpstr>NUC OS Setting</vt:lpstr>
      <vt:lpstr>NUC &amp; Pi2 IP address Setting</vt:lpstr>
      <vt:lpstr>NUC &amp; Pi2 IP address Setting</vt:lpstr>
      <vt:lpstr>NUC &amp; Pi IP address Setting</vt:lpstr>
      <vt:lpstr>Linux Setting(NUC &amp; Pi)</vt:lpstr>
      <vt:lpstr>Linux Beginner Guide</vt:lpstr>
      <vt:lpstr>Linux Beginner Guide</vt:lpstr>
      <vt:lpstr>Linux Beginner Guide</vt:lpstr>
      <vt:lpstr>Linux Beginner Guide</vt:lpstr>
      <vt:lpstr>Vi/vim editor 명령어 모음</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Microsoft 계정</dc:creator>
  <cp:lastModifiedBy>K Chrome</cp:lastModifiedBy>
  <cp:revision>862</cp:revision>
  <cp:lastPrinted>2016-04-21T01:20:29Z</cp:lastPrinted>
  <dcterms:created xsi:type="dcterms:W3CDTF">2015-10-13T13:48:17Z</dcterms:created>
  <dcterms:modified xsi:type="dcterms:W3CDTF">2018-04-25T17:56:22Z</dcterms:modified>
</cp:coreProperties>
</file>